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wmf"/>
  <Default Extension="pct" ContentType="image/pct"/>
  <Default Extension="pcx" ContentType="image/pcx"/>
  <Default Extension="tga" ContentType="image/tga"/>
  <Default Extension="avi" ContentType="video/avi"/>
  <Default Extension="wmv" ContentType="video/x-ms-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5"/>
  </p:sldMasterIdLst>
  <p:notesMasterIdLst>
    <p:notesMasterId r:id="rId6"/>
  </p:notesMasterIdLst>
  <p:sldIdLst>
    <p:sldId id="256" r:id="rId7"/>
    <p:sldId id="257" r:id="rId8"/>
    <p:sldId id="285" r:id="rId9"/>
    <p:sldId id="284" r:id="rId10"/>
    <p:sldId id="303" r:id="rId11"/>
    <p:sldId id="258" r:id="rId12"/>
    <p:sldId id="259" r:id="rId13"/>
    <p:sldId id="287" r:id="rId14"/>
    <p:sldId id="260" r:id="rId15"/>
    <p:sldId id="261" r:id="rId16"/>
    <p:sldId id="262" r:id="rId17"/>
    <p:sldId id="264" r:id="rId18"/>
    <p:sldId id="294" r:id="rId19"/>
    <p:sldId id="265" r:id="rId20"/>
    <p:sldId id="266" r:id="rId21"/>
    <p:sldId id="302" r:id="rId22"/>
    <p:sldId id="270" r:id="rId23"/>
    <p:sldId id="275" r:id="rId24"/>
    <p:sldId id="278" r:id="rId25"/>
    <p:sldId id="279" r:id="rId26"/>
    <p:sldId id="280" r:id="rId27"/>
    <p:sldId id="281" r:id="rId28"/>
    <p:sldId id="282" r:id="rId29"/>
    <p:sldId id="297" r:id="rId30"/>
    <p:sldId id="298" r:id="rId31"/>
    <p:sldId id="301" r:id="rId32"/>
    <p:sldId id="304" r:id="rId33"/>
    <p:sldId id="305" r:id="rId34"/>
    <p:sldId id="306" r:id="rId35"/>
    <p:sldId id="307" r:id="rId36"/>
  </p:sldIdLst>
  <p:sldSz cx="9144000" cy="6858000"/>
  <p:notesSz cx="6858000" cy="9144000"/>
  <p:defaultTex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enClr>
      <a:srgbClr val="0000FF"/>
    </p:penClr>
  </p:showPr>
  <p:extLst>
    <p:ext uri="smNativeData">
      <pr:smAppRevision xmlns:pr="pr" dt="1665914547" val="665"/>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69" d="100"/>
          <a:sy n="69" d="100"/>
        </p:scale>
        <p:origin x="707" y="211"/>
      </p:cViewPr>
      <p:guideLst>
        <p:guide orient="horz" pos="2160"/>
        <p:guide pos="2880"/>
      </p:guideLst>
    </p:cSldViewPr>
  </p:slideViewPr>
  <p:outlineViewPr>
    <p:cViewPr>
      <p:scale>
        <a:sx n="33" d="100"/>
        <a:sy n="33" d="100"/>
      </p:scale>
      <p:origin x="0" y="0"/>
    </p:cViewPr>
  </p:outlineViewPr>
  <p:sorterViewPr>
    <p:cViewPr>
      <p:scale>
        <a:sx n="24" d="100"/>
        <a:sy n="24" d="100"/>
      </p:scale>
      <p:origin x="0" y="0"/>
    </p:cViewPr>
  </p:sorterViewPr>
  <p:notesViewPr>
    <p:cSldViewPr>
      <p:cViewPr>
        <p:scale>
          <a:sx n="69" d="100"/>
          <a:sy n="69" d="100"/>
        </p:scale>
        <p:origin x="707" y="211"/>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s>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4D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hdr" sz="quarter"/>
          </p:nvPr>
        </p:nvSpPr>
        <p:spPr>
          <a:xfrm>
            <a:off x="0" y="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l">
              <a:defRPr lang="fr-fr" sz="1200"/>
            </a:pPr>
          </a:p>
        </p:txBody>
      </p:sp>
      <p:sp>
        <p:nvSpPr>
          <p:cNvPr id="3" name="Espace réservé de la date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0iMC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idx="1"/>
          </p:nvPr>
        </p:nvSpPr>
        <p:spPr>
          <a:xfrm>
            <a:off x="3884930" y="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r">
              <a:defRPr lang="fr-fr" sz="1200"/>
            </a:pPr>
            <a:fld id="{2D1F1AD2-9CC0-4AEC-8EA7-6AB954E9783F}" type="datetime1">
              <a:t>08/12/2021</a:t>
            </a:fld>
          </a:p>
        </p:txBody>
      </p:sp>
      <p:sp>
        <p:nvSpPr>
          <p:cNvPr id="4" name="Espace réservé de l'image des diapositives 3"/>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idx="2"/>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fr-fr"/>
            </a:pPr>
          </a:p>
        </p:txBody>
      </p:sp>
      <p:sp>
        <p:nvSpPr>
          <p:cNvPr id="5" name="Espace réservé des commentaires 4"/>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body" idx="3"/>
          </p:nvPr>
        </p:nvSpPr>
        <p:spPr>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r>
              <a:t>Cliquez pour modifier les styles du texte du masque</a:t>
            </a:r>
          </a:p>
          <a:p>
            <a:pPr lvl="1">
              <a:defRPr lang="fr-fr"/>
            </a:pPr>
            <a:r>
              <a:t>Deuxième niveau</a:t>
            </a:r>
          </a:p>
          <a:p>
            <a:pPr lvl="2">
              <a:defRPr lang="fr-fr"/>
            </a:pPr>
            <a:r>
              <a:t>Troisième niveau</a:t>
            </a:r>
          </a:p>
          <a:p>
            <a:pPr lvl="3">
              <a:defRPr lang="fr-fr"/>
            </a:pPr>
            <a:r>
              <a:t>Quatrième niveau</a:t>
            </a:r>
          </a:p>
          <a:p>
            <a:pPr lvl="4">
              <a:defRPr lang="fr-fr"/>
            </a:pPr>
            <a:r>
              <a:t>Cinquième niveau</a:t>
            </a:r>
          </a:p>
        </p:txBody>
      </p:sp>
      <p:sp>
        <p:nvSpPr>
          <p:cNvPr id="6" name="Espace réservé du pied de page 5"/>
          <p:cNvSpPr>
            <a:spLocks noGrp="1" noChangeArrowheads="1"/>
            <a:extLst>
              <a:ext uri="smNativeData">
                <pr:smNativeData xmlns:pr="pr" val="SMDATA_11_s9ZLY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4"/>
          </p:nvPr>
        </p:nvSpPr>
        <p:spPr>
          <a:xfrm>
            <a:off x="0" y="868553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l">
              <a:defRPr lang="fr-fr" sz="1200"/>
            </a:pPr>
          </a:p>
        </p:txBody>
      </p:sp>
      <p:sp>
        <p:nvSpPr>
          <p:cNvPr id="7" name="Espace réservé du numéro de diapositive 6"/>
          <p:cNvSpPr>
            <a:spLocks noGrp="1" noChangeArrowheads="1"/>
            <a:extLst>
              <a:ext uri="smNativeData">
                <pr:smNativeData xmlns:pr="pr" val="SMDATA_11_s9ZLY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5"/>
          </p:nvPr>
        </p:nvSpPr>
        <p:spPr>
          <a:xfrm>
            <a:off x="3884930" y="868553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r">
              <a:defRPr lang="fr-fr" sz="1200"/>
            </a:pPr>
            <a:fld id="{2D1F7F2A-64C0-4A89-8EA7-92DC31E978C7}" type="slidenum">
              <a:t>‹N°›</a:t>
            </a:fld>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fr-fr" sz="1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200" b="0" i="0" u="none" strike="noStrike" kern="1" spc="0" baseline="0">
        <a:solidFill>
          <a:schemeClr val="tx1"/>
        </a:solidFill>
        <a:effectLst/>
        <a:latin typeface="Calibri" pitchFamily="2" charset="0"/>
        <a:ea typeface="Calibri" pitchFamily="2" charset="0"/>
        <a:cs typeface="Calibri" pitchFamily="2" charset="0"/>
      </a:defRPr>
    </a:lvl5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vUAP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0767-29C0-4AF1-8EA7-DFA449E9788A}" type="slidenum">
              <a:t>6</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yap9w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BY+/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r>
              <a:t>Vous pourriez obtenir un meilleur résultat en démontant le miroir secondaire, et en superposant l’orifice central du support avec l’œillet du primaire !</a:t>
            </a: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0xWl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6348-06C0-4A95-8EA7-F0C02DE978A5}" type="slidenum">
              <a:t>26</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kSU5Y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r>
              <a:t>*càd le centrage du champ de pleine lumière sur le centre optique: ou yayaille ?  **Sachant que les secondaires du marché sont presque toujours légèrement surdimensionné </a:t>
            </a: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vUAB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1B16-58C0-4AED-8EA7-AEB855E978FB}" type="slidenum">
              <a:t>14</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So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3612-5CC0-4AC0-8EA7-AA9578E978FF}" type="slidenum">
              <a:t>15</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d+8t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obzH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3CC4-8AC0-4ACA-8EA7-7C9F72E97829}" type="slidenum">
              <a:t>17</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bKD9I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33fR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2CB3-FDC0-4ADA-8EA7-0B8F62E9785E}" type="slidenum">
              <a:t>18</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ta0i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qqe/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0952-1CC0-4AFF-8EA7-EAAA47E978BF}" type="slidenum">
              <a:t>20</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37C7-89C0-4AC1-8EA7-7F9479E9782A}" type="slidenum">
              <a:t>22</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KYB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F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2099-D7C0-4AD6-8EA7-21836EE97874}" type="slidenum">
              <a:t>23</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Espace réservé de l'image des diapositives 1"/>
          <p:cNvSpPr>
            <a:spLocks noGrp="1" noChangeArrowheads="1"/>
            <a:extLst>
              <a:ext uri="smNativeData">
                <pr:smNativeData xmlns:pr="pr" val="SMDATA_11_s9ZLY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
              </a:ext>
            </a:extLst>
          </p:cNvSpPr>
          <p:nvPr>
            <p:ph type="sldImg"/>
          </p:nvPr>
        </p:nvSpPr>
        <p:spPr>
          <a:xfrm>
            <a:off x="1143000" y="685800"/>
            <a:ext cx="4572000" cy="3429000"/>
          </a:xfrm>
          <a:prstGeom prst="rect">
            <a:avLst/>
          </a:prstGeom>
          <a:noFill/>
          <a:ln w="12700" cap="flat" cmpd="sng" algn="ctr">
            <a:solidFill>
              <a:srgbClr val="000000"/>
            </a:solidFill>
            <a:prstDash val="solid"/>
            <a:miter lim="800000"/>
            <a:headEnd type="none" w="med" len="med"/>
            <a:tailEnd type="none" w="med" len="med"/>
          </a:ln>
          <a:effectLst/>
        </p:spPr>
      </p:sp>
      <p:sp>
        <p:nvSpPr>
          <p:cNvPr id="3" name="Espace réservé des commentaires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F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ph type="body" idx="1"/>
          </p:nvPr>
        </p:nvSpPr>
        <p:spPr>
          <a:xfrm>
            <a:off x="685800" y="4343400"/>
            <a:ext cx="5486400" cy="4114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fr-fr"/>
            </a:pPr>
            <a:r>
              <a:t>Cette étape nous rapproche d’une collimation primaire optimale (1</a:t>
            </a:r>
            <a:r>
              <a:rPr lang="fr-fr" baseline="30000"/>
              <a:t>er</a:t>
            </a:r>
            <a:r>
              <a:t> chapitre) </a:t>
            </a:r>
          </a:p>
        </p:txBody>
      </p:sp>
      <p:sp>
        <p:nvSpPr>
          <p:cNvPr id="4" name="Espace réservé du numéro de diapositive 3"/>
          <p:cNvSpPr>
            <a:extLst>
              <a:ext uri="smNativeData">
                <pr:smNativeData xmlns:pr="pr" val="SMDATA_11_s9ZLY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
              </a:ext>
            </a:extLst>
          </p:cNvSpPr>
          <p:nvPr/>
        </p:nvSpPr>
        <p:spPr>
          <a:xfrm>
            <a:off x="3884930" y="8685530"/>
            <a:ext cx="2971800" cy="45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lstStyle/>
          <a:p>
            <a:pPr>
              <a:defRPr lang="fr-fr"/>
            </a:pPr>
            <a:fld id="{2D1F1616-58C0-4AE0-8EA7-AEB558E978FB}" type="slidenum">
              <a:t>24</a:t>
            </a:fld>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titre">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ctrTitle"/>
          </p:nvPr>
        </p:nvSpPr>
        <p:spPr>
          <a:xfrm>
            <a:off x="717550" y="2152650"/>
            <a:ext cx="774954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SousTitreDiapositive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FC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ubTitle" idx="1"/>
          </p:nvPr>
        </p:nvSpPr>
        <p:spPr>
          <a:xfrm>
            <a:off x="1363345" y="3874770"/>
            <a:ext cx="6386195" cy="17938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ctr" defTabSz="914400">
              <a:lnSpc>
                <a:spcPct val="100000"/>
              </a:lnSpc>
              <a:spcBef>
                <a:spcPts val="0"/>
              </a:spcBef>
              <a:spcAft>
                <a:spcPts val="0"/>
              </a:spcAft>
              <a:buNone/>
              <a:tabLst/>
              <a:defRPr lang="fr-fr" sz="3200" b="0" i="0" u="none" strike="noStrike" kern="1" spc="0" baseline="0">
                <a:solidFill>
                  <a:srgbClr val="8C8C8C"/>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fr-fr" sz="2800" b="0" i="0" u="none" strike="noStrike" kern="1" spc="0" baseline="0">
                <a:solidFill>
                  <a:srgbClr val="8C8C8C"/>
                </a:solidFill>
                <a:effectLst/>
                <a:latin typeface="Calibri" pitchFamily="2" charset="0"/>
                <a:ea typeface="Calibri" pitchFamily="2" charset="0"/>
                <a:cs typeface="Calibri" pitchFamily="2" charset="0"/>
              </a:defRPr>
            </a:lvl2pPr>
            <a:lvl3pPr marL="914400" marR="0" indent="0" algn="ctr" defTabSz="914400">
              <a:lnSpc>
                <a:spcPct val="100000"/>
              </a:lnSpc>
              <a:spcBef>
                <a:spcPts val="0"/>
              </a:spcBef>
              <a:spcAft>
                <a:spcPts val="0"/>
              </a:spcAft>
              <a:buNone/>
              <a:tabLst/>
              <a:defRPr lang="fr-fr" sz="2400" b="0" i="0" u="none" strike="noStrike" kern="1" spc="0" baseline="0">
                <a:solidFill>
                  <a:srgbClr val="8C8C8C"/>
                </a:solidFill>
                <a:effectLst/>
                <a:latin typeface="Calibri" pitchFamily="2" charset="0"/>
                <a:ea typeface="Calibri" pitchFamily="2" charset="0"/>
                <a:cs typeface="Calibri" pitchFamily="2" charset="0"/>
              </a:defRPr>
            </a:lvl3pPr>
            <a:lvl4pPr marL="1371600" marR="0" indent="0" algn="ctr" defTabSz="914400">
              <a:lnSpc>
                <a:spcPct val="100000"/>
              </a:lnSpc>
              <a:spcBef>
                <a:spcPts val="0"/>
              </a:spcBef>
              <a:spcAft>
                <a:spcPts val="0"/>
              </a:spcAft>
              <a:buNone/>
              <a:tabLst/>
              <a:defRPr lang="fr-fr" sz="2000" b="0" i="0" u="none" strike="noStrike" kern="1" spc="0" baseline="0">
                <a:solidFill>
                  <a:srgbClr val="8C8C8C"/>
                </a:solidFill>
                <a:effectLst/>
                <a:latin typeface="Calibri" pitchFamily="2" charset="0"/>
                <a:ea typeface="Calibri" pitchFamily="2" charset="0"/>
                <a:cs typeface="Calibri" pitchFamily="2" charset="0"/>
              </a:defRPr>
            </a:lvl4pPr>
            <a:lvl5pPr marL="1828800" marR="0" indent="0" algn="ctr" defTabSz="914400">
              <a:lnSpc>
                <a:spcPct val="100000"/>
              </a:lnSpc>
              <a:spcBef>
                <a:spcPts val="0"/>
              </a:spcBef>
              <a:spcAft>
                <a:spcPts val="0"/>
              </a:spcAft>
              <a:buNone/>
              <a:tabLst/>
              <a:defRPr lang="fr-fr" sz="2000" b="0" i="0" u="none" strike="noStrike" kern="1" spc="0" baseline="0">
                <a:solidFill>
                  <a:srgbClr val="8C8C8C"/>
                </a:solidFill>
                <a:effectLst/>
                <a:latin typeface="Calibri" pitchFamily="2" charset="0"/>
                <a:ea typeface="Calibri" pitchFamily="2" charset="0"/>
                <a:cs typeface="Calibri" pitchFamily="2" charset="0"/>
              </a:defRPr>
            </a:lvl5pPr>
          </a:lstStyle>
          <a:p>
            <a:pPr>
              <a:defRPr/>
            </a:pPr>
          </a:p>
        </p:txBody>
      </p:sp>
      <p:sp>
        <p:nvSpPr>
          <p:cNvPr id="4"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32FF-B1C0-4AC4-8EA7-47917CE97812}" type="slidenum">
              <a:t/>
            </a:fld>
          </a:p>
        </p:txBody>
      </p:sp>
      <p:sp>
        <p:nvSpPr>
          <p:cNvPr id="5"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6"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42AF-E1C0-4AB4-8EA7-17E10CE97842}" type="datetime1">
              <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Titre et deux colonnes, colonne de gauche divisée">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Objet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2"/>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Objet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half" idx="3"/>
          </p:nvPr>
        </p:nvSpPr>
        <p:spPr>
          <a:xfrm>
            <a:off x="4735830" y="1578610"/>
            <a:ext cx="39465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6"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5E3F-71C0-4AA8-8EA7-87FD10E978D2}" type="slidenum">
              <a:t/>
            </a:fld>
          </a:p>
        </p:txBody>
      </p:sp>
      <p:sp>
        <p:nvSpPr>
          <p:cNvPr id="7"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8"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0ED9-97C0-4AF8-8EA7-61AD40E97834}" type="datetime1">
              <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itre et deux lignes, ligne inférieure divisée">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half" idx="1"/>
          </p:nvPr>
        </p:nvSpPr>
        <p:spPr>
          <a:xfrm>
            <a:off x="430530" y="1578610"/>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4" name="Objet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2"/>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Objet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3"/>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7364-2AC0-4A85-8EA7-DCD03DE97889}" type="slidenum">
              <a:t/>
            </a:fld>
          </a:p>
        </p:txBody>
      </p:sp>
      <p:sp>
        <p:nvSpPr>
          <p:cNvPr id="7"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8"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7194-DAC0-4A87-8EA7-2CD23FE97879}" type="datetime1">
              <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re et deux lignes, ligne supérieure divisée">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Objet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Objet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half" idx="3"/>
          </p:nvPr>
        </p:nvSpPr>
        <p:spPr>
          <a:xfrm>
            <a:off x="430530" y="4018280"/>
            <a:ext cx="82518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6"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208E-C0C0-4AD6-8EA7-36836EE97863}" type="slidenum">
              <a:t/>
            </a:fld>
          </a:p>
        </p:txBody>
      </p:sp>
      <p:sp>
        <p:nvSpPr>
          <p:cNvPr id="7"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8"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6ED4-9AC0-4A98-8EA7-6CCD20E97839}" type="datetime1">
              <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idx="1"/>
          </p:nvPr>
        </p:nvSpPr>
        <p:spPr>
          <a:xfrm>
            <a:off x="430530" y="1578610"/>
            <a:ext cx="82518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4"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172A-64C0-4AE1-8EA7-92B459E978C7}" type="slidenum">
              <a:t/>
            </a:fld>
          </a:p>
        </p:txBody>
      </p:sp>
      <p:sp>
        <p:nvSpPr>
          <p:cNvPr id="5"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6"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5B07-49C0-4AAD-8EA7-BFF815E978EA}" type="datetime1">
              <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re et deux colonnes">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half" idx="1"/>
          </p:nvPr>
        </p:nvSpPr>
        <p:spPr>
          <a:xfrm>
            <a:off x="430530" y="1578610"/>
            <a:ext cx="4018280"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4" name="Objet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half" idx="2"/>
          </p:nvPr>
        </p:nvSpPr>
        <p:spPr>
          <a:xfrm>
            <a:off x="4735830" y="1578610"/>
            <a:ext cx="39465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5"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4C74-3AC0-4ABA-8EA7-CCEF02E97899}" type="slidenum">
              <a:t/>
            </a:fld>
          </a:p>
        </p:txBody>
      </p:sp>
      <p:sp>
        <p:nvSpPr>
          <p:cNvPr id="6"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7"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0172-3CC0-4AF7-8EA7-CAA24FE9789F}" type="datetime1">
              <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3116-58C0-4AC7-8EA7-AE927FE978FB}" type="slidenum">
              <a:t/>
            </a:fld>
          </a:p>
        </p:txBody>
      </p:sp>
      <p:sp>
        <p:nvSpPr>
          <p:cNvPr id="4"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5"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1444-0AC0-4AE2-8EA7-FCB75AE978A9}" type="datetime1">
              <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Diapositive vide">
    <p:spTree>
      <p:nvGrpSpPr>
        <p:cNvPr id="1" name=""/>
        <p:cNvGrpSpPr/>
        <p:nvPr/>
      </p:nvGrpSpPr>
      <p:grpSpPr>
        <a:xfrm>
          <a:off x="0" y="0"/>
          <a:ext cx="0" cy="0"/>
          <a:chOff x="0" y="0"/>
          <a:chExt cx="0" cy="0"/>
        </a:xfrm>
      </p:grpSpPr>
      <p:sp>
        <p:nvSpPr>
          <p:cNvPr id="2"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0B98-D6C0-4AFD-8EA7-20A845E97875}" type="slidenum">
              <a:t/>
            </a:fld>
          </a:p>
        </p:txBody>
      </p:sp>
      <p:sp>
        <p:nvSpPr>
          <p:cNvPr id="3"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4"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6B32-7CC0-4A9D-8EA7-8AC825E978DF}" type="datetime1">
              <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ontenu uniquement">
    <p:spTree>
      <p:nvGrpSpPr>
        <p:cNvPr id="1" name=""/>
        <p:cNvGrpSpPr/>
        <p:nvPr/>
      </p:nvGrpSpPr>
      <p:grpSpPr>
        <a:xfrm>
          <a:off x="0" y="0"/>
          <a:ext cx="0" cy="0"/>
          <a:chOff x="0" y="0"/>
          <a:chExt cx="0" cy="0"/>
        </a:xfrm>
      </p:grpSpPr>
      <p:sp>
        <p:nvSpPr>
          <p:cNvPr id="2"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p:nvPr>
        </p:nvSpPr>
        <p:spPr>
          <a:xfrm>
            <a:off x="430530" y="287020"/>
            <a:ext cx="8251825" cy="58121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3"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7715-5BC0-4A81-8EA7-ADD439E978F8}" type="slidenum">
              <a:t/>
            </a:fld>
          </a:p>
        </p:txBody>
      </p:sp>
      <p:sp>
        <p:nvSpPr>
          <p:cNvPr id="4"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5"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4849-07C0-4ABE-8EA7-F1EB06E978A4}" type="datetime1">
              <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re et deux lignes">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half" idx="1"/>
          </p:nvPr>
        </p:nvSpPr>
        <p:spPr>
          <a:xfrm>
            <a:off x="430530" y="1578610"/>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4" name="Objet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half" idx="2"/>
          </p:nvPr>
        </p:nvSpPr>
        <p:spPr>
          <a:xfrm>
            <a:off x="430530" y="4018280"/>
            <a:ext cx="82518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5"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102A-64C0-4AE6-8EA7-92B35EE978C7}" type="slidenum">
              <a:t/>
            </a:fld>
          </a:p>
        </p:txBody>
      </p:sp>
      <p:sp>
        <p:nvSpPr>
          <p:cNvPr id="6"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7"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7E9C-D2C0-4A88-8EA7-24DD30E97871}" type="datetime1">
              <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Titre et quatre zones de contenu">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Objet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Objet4"/>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3"/>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Objet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4"/>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7"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0512-5CC0-4AF3-8EA7-AAA64BE978FF}" type="slidenum">
              <a:t/>
            </a:fld>
          </a:p>
        </p:txBody>
      </p:sp>
      <p:sp>
        <p:nvSpPr>
          <p:cNvPr id="8"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9"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4561-2FC0-4AB3-8EA7-D9E60BE9788C}" type="datetime1">
              <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Titre et deux colonnes, colonne de droite divisée">
    <p:spTree>
      <p:nvGrpSpPr>
        <p:cNvPr id="1" name=""/>
        <p:cNvGrpSpPr/>
        <p:nvPr/>
      </p:nvGrpSpPr>
      <p:grpSpPr>
        <a:xfrm>
          <a:off x="0" y="0"/>
          <a:ext cx="0" cy="0"/>
          <a:chOff x="0" y="0"/>
          <a:chExt cx="0" cy="0"/>
        </a:xfrm>
      </p:grpSpPr>
      <p:sp>
        <p:nvSpPr>
          <p:cNvPr id="2" name="TitreDiapositive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Objet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half" idx="1"/>
          </p:nvPr>
        </p:nvSpPr>
        <p:spPr>
          <a:xfrm>
            <a:off x="430530" y="1578610"/>
            <a:ext cx="4018280"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4" name="Objet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Objet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obj" sz="quarter" idx="3"/>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3C95-DBC0-4ACA-8EA7-2D9F72E97878}" type="slidenum">
              <a:t/>
            </a:fld>
          </a:p>
        </p:txBody>
      </p:sp>
      <p:sp>
        <p:nvSpPr>
          <p:cNvPr id="7"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8"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2EA4-EAC0-4AD8-8EA7-1C8D60E97849}" type="datetime1">
              <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57200" y="274955"/>
            <a:ext cx="8229600" cy="11430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ctr" defTabSz="914400">
              <a:lnSpc>
                <a:spcPct val="100000"/>
              </a:lnSpc>
              <a:spcBef>
                <a:spcPts val="0"/>
              </a:spcBef>
              <a:spcAft>
                <a:spcPts val="0"/>
              </a:spcAft>
              <a:buNone/>
              <a:tabLst/>
              <a:defRPr lang="fr-fr" sz="44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Cliquez pour modifier le style du titre</a:t>
            </a:r>
          </a:p>
        </p:txBody>
      </p:sp>
      <p:sp>
        <p:nvSpPr>
          <p:cNvPr id="3" name="Espace réservé du texte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body" idx="1"/>
          </p:nvPr>
        </p:nvSpPr>
        <p:spPr>
          <a:xfrm>
            <a:off x="457200" y="1600200"/>
            <a:ext cx="8229600" cy="45262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342900" marR="0" indent="-342900" algn="l" defTabSz="914400">
              <a:lnSpc>
                <a:spcPct val="100000"/>
              </a:lnSpc>
              <a:spcBef>
                <a:spcPts val="0"/>
              </a:spcBef>
              <a:spcAft>
                <a:spcPts val="0"/>
              </a:spcAft>
              <a:buClrTx/>
              <a:buSzTx/>
              <a:buFont typeface="Arial" pitchFamily="2" charset="0"/>
              <a:buChar char="•"/>
              <a:tabLst/>
              <a:defRPr lang="fr-fr" sz="3200" b="0" i="0" u="none" strike="noStrike" kern="1" spc="0" baseline="0">
                <a:solidFill>
                  <a:schemeClr val="tx1"/>
                </a:solidFill>
                <a:effectLst/>
                <a:latin typeface="Calibri" pitchFamily="2" charset="0"/>
                <a:ea typeface="Calibri" pitchFamily="2" charset="0"/>
                <a:cs typeface="Calibri"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fr-fr"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fr-fr"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fr-fr"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fr-fr" sz="2000" b="0" i="0" u="none" strike="noStrike" kern="1" spc="0" baseline="0">
                <a:solidFill>
                  <a:schemeClr val="tx1"/>
                </a:solidFill>
                <a:effectLst/>
                <a:latin typeface="Calibri" pitchFamily="2" charset="0"/>
                <a:ea typeface="Calibri" pitchFamily="2" charset="0"/>
                <a:cs typeface="Calibri" pitchFamily="2" charset="0"/>
              </a:defRPr>
            </a:lvl5pPr>
          </a:lstStyle>
          <a:p>
            <a:pPr marL="342900" marR="0" indent="-342900" algn="l" defTabSz="914400">
              <a:lnSpc>
                <a:spcPct val="100000"/>
              </a:lnSpc>
              <a:spcBef>
                <a:spcPts val="0"/>
              </a:spcBef>
              <a:spcAft>
                <a:spcPts val="0"/>
              </a:spcAft>
              <a:buClrTx/>
              <a:buSzTx/>
              <a:buFont typeface="Arial" pitchFamily="2" charset="0"/>
              <a:buChar char="•"/>
              <a:tabLst/>
              <a:defRPr lang="fr-fr" sz="3200" b="0" i="0" u="none" strike="noStrike" kern="1" spc="0" baseline="0">
                <a:solidFill>
                  <a:schemeClr val="tx1"/>
                </a:solidFill>
                <a:latin typeface="Calibri" pitchFamily="2" charset="0"/>
                <a:ea typeface="Calibri" pitchFamily="2" charset="0"/>
                <a:cs typeface="Calibri" pitchFamily="2" charset="0"/>
              </a:defRPr>
            </a:pPr>
            <a:r>
              <a:t>Cliquez pour modifier les styles du texte du masque</a:t>
            </a:r>
          </a:p>
          <a:p>
            <a:pPr lvl="1" marL="742950" marR="0" indent="-285750" algn="l" defTabSz="914400">
              <a:lnSpc>
                <a:spcPct val="100000"/>
              </a:lnSpc>
              <a:spcBef>
                <a:spcPts val="0"/>
              </a:spcBef>
              <a:spcAft>
                <a:spcPts val="0"/>
              </a:spcAft>
              <a:buClrTx/>
              <a:buSzTx/>
              <a:buFont typeface="Arial" pitchFamily="2" charset="0"/>
              <a:buChar char="–"/>
              <a:tabLst/>
              <a:defRPr lang="fr-fr" sz="2800" b="0" i="0" u="none" strike="noStrike" kern="1" spc="0" baseline="0">
                <a:solidFill>
                  <a:schemeClr val="tx1"/>
                </a:solidFill>
                <a:latin typeface="Calibri" pitchFamily="2" charset="0"/>
                <a:ea typeface="Calibri" pitchFamily="2" charset="0"/>
                <a:cs typeface="Calibri" pitchFamily="2" charset="0"/>
              </a:defRPr>
            </a:pPr>
            <a:r>
              <a:t>Deuxième niveau</a:t>
            </a:r>
          </a:p>
          <a:p>
            <a:pPr lvl="2" marL="1143000" marR="0" indent="-228600" algn="l" defTabSz="914400">
              <a:lnSpc>
                <a:spcPct val="100000"/>
              </a:lnSpc>
              <a:spcBef>
                <a:spcPts val="0"/>
              </a:spcBef>
              <a:spcAft>
                <a:spcPts val="0"/>
              </a:spcAft>
              <a:buClrTx/>
              <a:buSzTx/>
              <a:buFont typeface="Arial" pitchFamily="2" charset="0"/>
              <a:buChar char="•"/>
              <a:tabLst/>
              <a:defRPr lang="fr-fr" sz="2400" b="0" i="0" u="none" strike="noStrike" kern="1" spc="0" baseline="0">
                <a:solidFill>
                  <a:schemeClr val="tx1"/>
                </a:solidFill>
                <a:latin typeface="Calibri" pitchFamily="2" charset="0"/>
                <a:ea typeface="Calibri" pitchFamily="2" charset="0"/>
                <a:cs typeface="Calibri" pitchFamily="2" charset="0"/>
              </a:defRPr>
            </a:pPr>
            <a:r>
              <a:t>Troisième niveau</a:t>
            </a:r>
          </a:p>
          <a:p>
            <a:pPr lvl="3" marL="1600200" marR="0" indent="-228600" algn="l" defTabSz="914400">
              <a:lnSpc>
                <a:spcPct val="100000"/>
              </a:lnSpc>
              <a:spcBef>
                <a:spcPts val="0"/>
              </a:spcBef>
              <a:spcAft>
                <a:spcPts val="0"/>
              </a:spcAft>
              <a:buClrTx/>
              <a:buSzTx/>
              <a:buFont typeface="Arial" pitchFamily="2" charset="0"/>
              <a:buChar char="–"/>
              <a:tabLst/>
              <a:defRPr lang="fr-fr" sz="2000" b="0" i="0" u="none" strike="noStrike" kern="1" spc="0" baseline="0">
                <a:solidFill>
                  <a:schemeClr val="tx1"/>
                </a:solidFill>
                <a:latin typeface="Calibri" pitchFamily="2" charset="0"/>
                <a:ea typeface="Calibri" pitchFamily="2" charset="0"/>
                <a:cs typeface="Calibri" pitchFamily="2" charset="0"/>
              </a:defRPr>
            </a:pPr>
            <a:r>
              <a:t>Quatrième niveau</a:t>
            </a:r>
          </a:p>
          <a:p>
            <a:pPr lvl="4" marL="2057400" marR="0" indent="-228600" algn="l" defTabSz="914400">
              <a:lnSpc>
                <a:spcPct val="100000"/>
              </a:lnSpc>
              <a:spcBef>
                <a:spcPts val="0"/>
              </a:spcBef>
              <a:spcAft>
                <a:spcPts val="0"/>
              </a:spcAft>
              <a:buClrTx/>
              <a:buSzTx/>
              <a:buFont typeface="Arial" pitchFamily="2" charset="0"/>
              <a:buChar char="»"/>
              <a:tabLst/>
              <a:defRPr lang="fr-fr" sz="2000" b="0" i="0" u="none" strike="noStrike" kern="1" spc="0" baseline="0">
                <a:solidFill>
                  <a:schemeClr val="tx1"/>
                </a:solidFill>
                <a:latin typeface="Calibri" pitchFamily="2" charset="0"/>
                <a:ea typeface="Calibri" pitchFamily="2" charset="0"/>
                <a:cs typeface="Calibri" pitchFamily="2" charset="0"/>
              </a:defRPr>
            </a:pPr>
            <a:r>
              <a:t>Cinquième niveau</a:t>
            </a:r>
          </a:p>
        </p:txBody>
      </p:sp>
      <p:sp>
        <p:nvSpPr>
          <p:cNvPr id="4" name="Espace réservé de la date 3"/>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marL="0" marR="0" indent="0" algn="l"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6B3F-71C0-4A9D-8EA7-87C825E978D2}" type="datetime1">
              <a:t/>
            </a:fld>
          </a:p>
        </p:txBody>
      </p:sp>
      <p:sp>
        <p:nvSpPr>
          <p:cNvPr id="5" name="Espace réservé du pied de page 4"/>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marL="0" marR="0" indent="0" algn="ct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p>
        </p:txBody>
      </p:sp>
      <p:sp>
        <p:nvSpPr>
          <p:cNvPr id="6" name="Espace réservé du numéro de diapositive 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a:lstStyle>
          <a:p>
            <a:pPr marL="0" marR="0" indent="0" algn="r" defTabSz="914400">
              <a:lnSpc>
                <a:spcPct val="100000"/>
              </a:lnSpc>
              <a:spcBef>
                <a:spcPts val="0"/>
              </a:spcBef>
              <a:spcAft>
                <a:spcPts val="0"/>
              </a:spcAft>
              <a:buNone/>
              <a:tabLst/>
              <a:defRPr lang="fr-fr" sz="1200" b="0" i="0" u="none" strike="noStrike" kern="1" spc="0" baseline="0">
                <a:solidFill>
                  <a:srgbClr val="8C8C8C"/>
                </a:solidFill>
                <a:latin typeface="Calibri" pitchFamily="2" charset="0"/>
                <a:ea typeface="Calibri" pitchFamily="2" charset="0"/>
                <a:cs typeface="Calibri" pitchFamily="2" charset="0"/>
              </a:defRPr>
            </a:pPr>
            <a:fld id="{2D1F1D55-1BC0-4AEB-8EA7-EDBE53E978B8}"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marR="0" indent="0" algn="ctr" defTabSz="914400">
        <a:lnSpc>
          <a:spcPct val="100000"/>
        </a:lnSpc>
        <a:spcBef>
          <a:spcPts val="0"/>
        </a:spcBef>
        <a:spcAft>
          <a:spcPts val="0"/>
        </a:spcAft>
        <a:buNone/>
        <a:tabLst/>
        <a:defRPr lang="fr-fr" sz="44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p:titleStyle>
    <p:bodyStyle>
      <a:lvl1pPr marL="342900" marR="0" indent="-342900" algn="l" defTabSz="914400">
        <a:lnSpc>
          <a:spcPct val="100000"/>
        </a:lnSpc>
        <a:spcBef>
          <a:spcPts val="0"/>
        </a:spcBef>
        <a:spcAft>
          <a:spcPts val="0"/>
        </a:spcAft>
        <a:buClrTx/>
        <a:buSzTx/>
        <a:buFont typeface="Arial" pitchFamily="2" charset="0"/>
        <a:buChar char="•"/>
        <a:tabLst/>
        <a:defRPr lang="fr-fr" sz="3200" b="0" i="0" u="none" strike="noStrike" kern="1" spc="0" baseline="0">
          <a:solidFill>
            <a:schemeClr val="tx1"/>
          </a:solidFill>
          <a:effectLst/>
          <a:latin typeface="Calibri" pitchFamily="2" charset="0"/>
          <a:ea typeface="Calibri" pitchFamily="2" charset="0"/>
          <a:cs typeface="Calibri"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fr-fr"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fr-fr"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fr-fr"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fr-fr" sz="2000" b="0" i="0" u="none" strike="noStrike" kern="1" spc="0" baseline="0">
          <a:solidFill>
            <a:schemeClr val="tx1"/>
          </a:solidFill>
          <a:effectLst/>
          <a:latin typeface="Calibri" pitchFamily="2" charset="0"/>
          <a:ea typeface="Calibri" pitchFamily="2" charset="0"/>
          <a:cs typeface="Calibri" pitchFamily="2" charset="0"/>
        </a:defRPr>
      </a:lvl5pPr>
    </p:bodyStyle>
    <p:otherStyle>
      <a:lvl1pPr marL="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fr-fr" sz="1800" b="0" i="0" u="none" strike="noStrike" kern="1" spc="0" baseline="0">
          <a:solidFill>
            <a:schemeClr val="tx1"/>
          </a:solidFill>
          <a:effectLst/>
          <a:latin typeface="Calibri" pitchFamily="2" charset="0"/>
          <a:ea typeface="Calibri" pitchFamily="2" charset="0"/>
          <a:cs typeface="Calibri" pitchFamily="2" charset="0"/>
        </a:defRPr>
      </a:lvl5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media/image17.jpeg"/></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eg"/></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jpeg"/><Relationship Id="rId4" Type="http://schemas.openxmlformats.org/officeDocument/2006/relationships/image" Target="../media/image22.png"/></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 Id="rId3" Type="http://schemas.openxmlformats.org/officeDocument/2006/relationships/image" Target="../media/image24.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8.jpeg"/></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0.jpeg"/></Relationships>
</file>

<file path=ppt/slides/_rels/slide2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s>
</file>

<file path=ppt/slides/_rels/slide2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2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jpeg"/><Relationship Id="rId4" Type="http://schemas.openxmlformats.org/officeDocument/2006/relationships/image" Target="../media/image35.jpeg"/></Relationships>
</file>

<file path=ppt/slides/_rels/slide27.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9937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solidFill>
                  <a:srgbClr val="C00000"/>
                </a:solidFill>
              </a:rPr>
              <a:t>Collimation des Télescopes Newton</a:t>
            </a:r>
            <a:br>
              <a:rPr lang="fr-fr" b="1" u="sng">
                <a:solidFill>
                  <a:srgbClr val="C00000"/>
                </a:solidFill>
              </a:rPr>
            </a:br>
            <a:endParaRPr lang="fr-fr" b="1" u="sng">
              <a:solidFill>
                <a:srgbClr val="C00000"/>
              </a:solidFill>
            </a:endParaRPr>
          </a:p>
        </p:txBody>
      </p:sp>
      <p:sp>
        <p:nvSpPr>
          <p:cNvPr id="3" name="Sous-titre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57200" y="1268730"/>
            <a:ext cx="8147050" cy="16560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540" b="0" i="0" u="none" strike="noStrike" kern="1" spc="0" baseline="0">
                <a:solidFill>
                  <a:schemeClr val="tx1"/>
                </a:solidFill>
                <a:latin typeface="Calibri" pitchFamily="2" charset="0"/>
                <a:ea typeface="Calibri" pitchFamily="2" charset="0"/>
                <a:cs typeface="Calibri" pitchFamily="2" charset="0"/>
              </a:defRPr>
            </a:pPr>
            <a:r>
              <a:rPr lang="fr-fr" b="1"/>
              <a:t>	</a:t>
            </a:r>
            <a:r>
              <a:rPr lang="fr-fr" sz="2090" b="1"/>
              <a:t>Objectif:  Aligner les différents</a:t>
            </a:r>
            <a:r>
              <a:rPr lang="fr-fr" sz="2090"/>
              <a:t> </a:t>
            </a:r>
            <a:r>
              <a:rPr lang="fr-fr" sz="2090" b="1"/>
              <a:t>éléments optiques du télescope                         										Primaire→ Secondaire→ Porte-Oculaire</a:t>
            </a:r>
            <a:r>
              <a:rPr lang="fr-fr" sz="2090"/>
              <a:t> </a:t>
            </a:r>
            <a:r>
              <a:t>																																	</a:t>
            </a:r>
            <a:endParaRPr lang="fr-fr" b="1">
              <a:solidFill>
                <a:srgbClr val="00B050"/>
              </a:solidFill>
            </a:endParaRPr>
          </a:p>
          <a:p>
            <a:pPr marL="342900" marR="0" indent="-342900" algn="l" defTabSz="914400">
              <a:lnSpc>
                <a:spcPct val="80000"/>
              </a:lnSpc>
              <a:spcBef>
                <a:spcPts val="0"/>
              </a:spcBef>
              <a:spcAft>
                <a:spcPts val="0"/>
              </a:spcAft>
              <a:buClrTx/>
              <a:buSzTx/>
              <a:buFont typeface="Arial" pitchFamily="2" charset="0"/>
              <a:buChar char="•"/>
              <a:tabLst/>
              <a:defRPr lang="fr-fr" sz="1540"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2" descr="C:\Users\Juan\Desktop\schema_newton.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1187450" y="2924810"/>
            <a:ext cx="6775450" cy="382460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QUFB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Résultat</a:t>
            </a: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muau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283710" y="1844675"/>
            <a:ext cx="4537075" cy="410464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240" b="0" i="0" u="none" strike="noStrike" kern="1" spc="0" baseline="0">
                <a:solidFill>
                  <a:schemeClr val="tx1"/>
                </a:solidFill>
                <a:latin typeface="Calibri" pitchFamily="2" charset="0"/>
                <a:ea typeface="Calibri" pitchFamily="2" charset="0"/>
                <a:cs typeface="Calibri" pitchFamily="2" charset="0"/>
              </a:defRPr>
            </a:pPr>
            <a:r>
              <a:rPr lang="fr-fr" b="1"/>
              <a:t>	</a:t>
            </a:r>
            <a:r>
              <a:t>-</a:t>
            </a:r>
            <a:r>
              <a:rPr lang="fr-fr" i="1"/>
              <a:t>Avec un œilleton un Cheshire ou un Concentrique, </a:t>
            </a:r>
            <a:r>
              <a:rPr lang="fr-fr" b="1" i="1"/>
              <a:t>on distingue désormais ensemble les trois clips de fixation du miroir primaire,                                                        et avec la même</a:t>
            </a:r>
            <a:r>
              <a:rPr lang="fr-fr" i="1"/>
              <a:t> </a:t>
            </a:r>
            <a:r>
              <a:rPr lang="fr-fr" b="1" i="1"/>
              <a:t>extension radiale</a:t>
            </a:r>
            <a:r>
              <a:rPr lang="fr-fr" i="1"/>
              <a:t>.                                             		                                         -</a:t>
            </a:r>
            <a:r>
              <a:rPr lang="fr-fr" b="1" i="1"/>
              <a:t>Le reflet de l’œillet du primaire est bien centré dans la croix  floue du Cheshire</a:t>
            </a:r>
            <a:r>
              <a:t>.                                                                    			                            -Seul le reflet du secondaire est mal situé, objet de la 2ème étape. </a:t>
            </a:r>
          </a:p>
          <a:p>
            <a:pPr marL="342900" marR="0" indent="-342900" algn="l" defTabSz="914400">
              <a:lnSpc>
                <a:spcPct val="80000"/>
              </a:lnSpc>
              <a:spcBef>
                <a:spcPts val="0"/>
              </a:spcBef>
              <a:spcAft>
                <a:spcPts val="0"/>
              </a:spcAft>
              <a:buClrTx/>
              <a:buSzTx/>
              <a:buFont typeface="Arial" pitchFamily="2" charset="0"/>
              <a:buChar char="•"/>
              <a:tabLst/>
              <a:defRPr lang="fr-fr" sz="2240"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2" descr="C:\Users\Juan\Desktop\Fin étape 1.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251460" y="1849120"/>
            <a:ext cx="3816350" cy="370776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rXmt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solidFill>
                  <a:srgbClr val="60497A"/>
                </a:solidFill>
              </a:rPr>
              <a:t>2Ème étape : Orientez le Primaire</a:t>
            </a:r>
            <a:br>
              <a:rPr lang="fr-fr" b="1" u="sng">
                <a:solidFill>
                  <a:srgbClr val="60497A"/>
                </a:solidFill>
              </a:rPr>
            </a:br>
            <a:endParaRPr lang="fr-fr" b="1" u="sng">
              <a:solidFill>
                <a:srgbClr val="60497A"/>
              </a:solidFill>
            </a:endParaRP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TSRu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57200" y="1600200"/>
            <a:ext cx="3683000" cy="19729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90000"/>
              </a:lnSpc>
              <a:spcBef>
                <a:spcPts val="0"/>
              </a:spcBef>
              <a:spcAft>
                <a:spcPts val="0"/>
              </a:spcAft>
              <a:buNone/>
              <a:tabLst/>
              <a:defRPr lang="fr-fr" sz="2575" b="0" i="0" u="none" strike="noStrike" kern="1" spc="0" baseline="0">
                <a:solidFill>
                  <a:schemeClr val="tx1"/>
                </a:solidFill>
                <a:latin typeface="Calibri" pitchFamily="2" charset="0"/>
                <a:ea typeface="Calibri" pitchFamily="2" charset="0"/>
                <a:cs typeface="Calibri" pitchFamily="2" charset="0"/>
              </a:defRPr>
            </a:pPr>
            <a:r>
              <a:rPr lang="fr-fr" b="1"/>
              <a:t>	Objectif : 	                         Cette 2ème étape consiste  donc à régler finement l’alignement du miroir Primaire</a:t>
            </a:r>
            <a:endParaRPr lang="fr-fr" b="1"/>
          </a:p>
          <a:p>
            <a:pPr marL="342900" marR="0" indent="-342900" algn="l" defTabSz="914400">
              <a:lnSpc>
                <a:spcPct val="90000"/>
              </a:lnSpc>
              <a:spcBef>
                <a:spcPts val="0"/>
              </a:spcBef>
              <a:spcAft>
                <a:spcPts val="0"/>
              </a:spcAft>
              <a:buClrTx/>
              <a:buSzTx/>
              <a:buFont typeface="Arial" pitchFamily="2" charset="0"/>
              <a:buChar char="•"/>
              <a:tabLst/>
              <a:defRPr lang="fr-fr" sz="2575" b="0" i="0" u="none" strike="noStrike" kern="1" spc="0" baseline="0">
                <a:solidFill>
                  <a:schemeClr val="tx1"/>
                </a:solidFill>
                <a:latin typeface="Calibri" pitchFamily="2" charset="0"/>
                <a:ea typeface="Calibri" pitchFamily="2" charset="0"/>
                <a:cs typeface="Calibri" pitchFamily="2" charset="0"/>
              </a:defRPr>
            </a:pPr>
          </a:p>
        </p:txBody>
      </p:sp>
      <p:sp>
        <p:nvSpPr>
          <p:cNvPr id="4"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4140200" y="1600200"/>
            <a:ext cx="4546600" cy="168465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90000"/>
              </a:lnSpc>
              <a:spcBef>
                <a:spcPts val="0"/>
              </a:spcBef>
              <a:spcAft>
                <a:spcPts val="0"/>
              </a:spcAft>
              <a:buNone/>
              <a:tabLst/>
              <a:defRPr lang="fr-fr" sz="2575" b="0" i="0" u="none" strike="noStrike" kern="1" spc="0" baseline="0">
                <a:solidFill>
                  <a:schemeClr val="tx1"/>
                </a:solidFill>
                <a:latin typeface="Calibri" pitchFamily="2" charset="0"/>
                <a:ea typeface="Calibri" pitchFamily="2" charset="0"/>
                <a:cs typeface="Calibri" pitchFamily="2" charset="0"/>
              </a:defRPr>
            </a:pPr>
            <a:r>
              <a:t>	</a:t>
            </a:r>
            <a:r>
              <a:rPr lang="fr-fr" i="1"/>
              <a:t>Peut se réaliser avec : 	                         -un Œilleton de collimation                      -</a:t>
            </a:r>
            <a:r>
              <a:rPr lang="fr-fr" b="1" i="1"/>
              <a:t>un Cheshire </a:t>
            </a:r>
            <a:r>
              <a:rPr lang="fr-fr" i="1"/>
              <a:t>		                       -un Laser de collimation            -un Concentrique</a:t>
            </a:r>
            <a:endParaRPr lang="fr-fr" i="1"/>
          </a:p>
        </p:txBody>
      </p:sp>
      <p:pic>
        <p:nvPicPr>
          <p:cNvPr id="5" name="Picture 2" descr="C:\Users\Juan\Google Drive\Images Jean\Astronomie\Exposés Photos\Collimation mon Powerpoint\barillet_.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1979930" y="3564890"/>
            <a:ext cx="4995545" cy="329311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Dexv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6337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t>Marche à Suivre</a:t>
            </a: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wL8v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3060065" y="980440"/>
            <a:ext cx="5616575" cy="568896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380" b="0" i="0" u="none" strike="noStrike" kern="1" spc="0" baseline="0">
                <a:solidFill>
                  <a:schemeClr val="tx1"/>
                </a:solidFill>
                <a:latin typeface="Calibri" pitchFamily="2" charset="0"/>
                <a:ea typeface="Calibri" pitchFamily="2" charset="0"/>
                <a:cs typeface="Calibri" pitchFamily="2" charset="0"/>
              </a:defRPr>
            </a:pPr>
            <a:r>
              <a:t>	                                                                                             -Tout en regardant alternativement dans le Cheshire, on va maintenant agir sur les 3 vis de réglage du primaire, afin de:                                                         </a:t>
            </a:r>
            <a:r>
              <a:rPr lang="fr-fr" b="1"/>
              <a:t>diriger</a:t>
            </a:r>
            <a:r>
              <a:t>  </a:t>
            </a:r>
            <a:r>
              <a:rPr lang="fr-fr" b="1"/>
              <a:t>le centre du reflet du secondaire(=réflexion du Cheshire) vers  le reflet de l’œillet du primaire, </a:t>
            </a:r>
            <a:r>
              <a:rPr lang="fr-fr" b="1" i="1"/>
              <a:t>lui-même confondu  avec le centre de la croix floue du Cheshire (1</a:t>
            </a:r>
            <a:r>
              <a:rPr lang="fr-fr" b="1" i="1" baseline="30000"/>
              <a:t>ère</a:t>
            </a:r>
            <a:r>
              <a:rPr lang="fr-fr" b="1" i="1"/>
              <a:t> étape)</a:t>
            </a:r>
            <a:r>
              <a:rPr lang="fr-fr" b="1"/>
              <a:t>.</a:t>
            </a:r>
            <a:endParaRPr lang="fr-fr" b="1"/>
          </a:p>
          <a:p>
            <a:pPr marL="342900" marR="0" indent="-342900" algn="l" defTabSz="914400">
              <a:lnSpc>
                <a:spcPct val="80000"/>
              </a:lnSpc>
              <a:spcBef>
                <a:spcPts val="0"/>
              </a:spcBef>
              <a:spcAft>
                <a:spcPts val="0"/>
              </a:spcAft>
              <a:buNone/>
              <a:tabLst/>
              <a:defRPr lang="fr-fr" sz="2380" b="0" i="0" u="none" strike="noStrike" kern="1" spc="0" baseline="0">
                <a:solidFill>
                  <a:schemeClr val="tx1"/>
                </a:solidFill>
                <a:latin typeface="Calibri" pitchFamily="2" charset="0"/>
                <a:ea typeface="Calibri" pitchFamily="2" charset="0"/>
                <a:cs typeface="Calibri" pitchFamily="2" charset="0"/>
              </a:defRPr>
            </a:pPr>
            <a:r>
              <a:t>					                                   -Desserrez préalablement les 3 vis de blocage (celles sans ressort), puis resserrez-les </a:t>
            </a:r>
            <a:r>
              <a:rPr lang="fr-fr" i="1"/>
              <a:t>sans forcer</a:t>
            </a:r>
            <a:r>
              <a:t> à la fin du processus, tout en veillant  à ne pas introduire de modifications indésirables de la collimation précédemment obtenue.                                                     		</a:t>
            </a:r>
          </a:p>
          <a:p>
            <a:pPr marL="342900" marR="0" indent="-342900" algn="l" defTabSz="914400">
              <a:lnSpc>
                <a:spcPct val="80000"/>
              </a:lnSpc>
              <a:spcBef>
                <a:spcPts val="0"/>
              </a:spcBef>
              <a:spcAft>
                <a:spcPts val="0"/>
              </a:spcAft>
              <a:buClrTx/>
              <a:buSzTx/>
              <a:buFont typeface="Arial" pitchFamily="2" charset="0"/>
              <a:buChar char="•"/>
              <a:tabLst/>
              <a:defRPr lang="fr-fr" sz="2380" b="0" i="0" u="none" strike="noStrike" kern="1" spc="0" baseline="0">
                <a:solidFill>
                  <a:schemeClr val="tx1"/>
                </a:solidFill>
                <a:latin typeface="Calibri" pitchFamily="2" charset="0"/>
                <a:ea typeface="Calibri" pitchFamily="2" charset="0"/>
                <a:cs typeface="Calibri" pitchFamily="2" charset="0"/>
              </a:defRPr>
            </a:pPr>
          </a:p>
        </p:txBody>
      </p:sp>
      <p:sp>
        <p:nvSpPr>
          <p:cNvPr id="4" name="Espace réservé du contenu 4"/>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o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323215" y="4364990"/>
            <a:ext cx="3960495" cy="176149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380" b="0" i="0" u="none" strike="noStrike" kern="1" spc="0" baseline="0">
                <a:solidFill>
                  <a:schemeClr val="tx1"/>
                </a:solidFill>
                <a:latin typeface="Calibri" pitchFamily="2" charset="0"/>
                <a:ea typeface="Calibri" pitchFamily="2" charset="0"/>
                <a:cs typeface="Calibri" pitchFamily="2" charset="0"/>
              </a:defRPr>
            </a:pPr>
            <a:r>
              <a:t>	</a:t>
            </a:r>
          </a:p>
        </p:txBody>
      </p:sp>
      <p:pic>
        <p:nvPicPr>
          <p:cNvPr id="5" name="Picture 5" descr="C:\Users\Juan\Desktop\3 images parfaites + vis avec ressort\4.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m9LE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251460" y="908685"/>
            <a:ext cx="2592070" cy="2151380"/>
          </a:xfrm>
          <a:prstGeom prst="rect">
            <a:avLst/>
          </a:prstGeom>
          <a:noFill/>
          <a:ln w="9525" cap="flat" cmpd="sng" algn="ctr">
            <a:noFill/>
            <a:prstDash val="solid"/>
            <a:miter lim="800000"/>
            <a:headEnd type="none" w="med" len="med"/>
            <a:tailEnd type="none" w="med" len="med"/>
          </a:ln>
          <a:effectLst/>
        </p:spPr>
      </p:pic>
      <p:pic>
        <p:nvPicPr>
          <p:cNvPr id="6" name="Picture 3" descr="C:\Users\Juan\Desktop\réglage primaire avec cheshir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B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251460" y="3140710"/>
            <a:ext cx="2664460" cy="356298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f9Sck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8496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Suite: pas comme un Bourrin !</a:t>
            </a:r>
          </a:p>
        </p:txBody>
      </p:sp>
      <p:sp>
        <p:nvSpPr>
          <p:cNvPr id="3"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3780155" y="1196975"/>
            <a:ext cx="4906645" cy="554418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155" b="0" i="0" u="none" strike="noStrike" kern="1" spc="0" baseline="0">
                <a:solidFill>
                  <a:schemeClr val="tx1"/>
                </a:solidFill>
                <a:latin typeface="Calibri" pitchFamily="2" charset="0"/>
                <a:ea typeface="Calibri" pitchFamily="2" charset="0"/>
                <a:cs typeface="Calibri" pitchFamily="2" charset="0"/>
              </a:defRPr>
            </a:pPr>
            <a:r>
              <a:t>	-Conseil: ne serrez pas trop fort les vis de réglage afin d'éviter des contraintes trop importantes sur les ressorts et le miroir.                          			                                                                        -Si vous êtes obligé de serrer fortement l'une d'entre elles, desserrez uniformément ces trois vis de plusieurs tours puis recentrez le primaire	</a:t>
            </a:r>
            <a:r>
              <a:rPr lang="fr-fr" b="1" i="1"/>
              <a:t>                     			                                                                         -</a:t>
            </a:r>
            <a:r>
              <a:rPr lang="fr-fr" b="1"/>
              <a:t>comment savoir sur quelle vis agir ?</a:t>
            </a:r>
            <a:r>
              <a:t> Tout en regardant dans le Cheshire, faites apparaître votre doigt sur le bord avant du tube dans la direction </a:t>
            </a:r>
            <a:r>
              <a:rPr lang="fr-fr" i="1"/>
              <a:t>vers laquelle le reflet du Cheshire doit se rendre</a:t>
            </a:r>
            <a:r>
              <a:t>. Regardez quelle vis correspond à cette direction à l’arrière du tube et touchez prioritairement à cette vis.</a:t>
            </a:r>
          </a:p>
        </p:txBody>
      </p:sp>
      <p:pic>
        <p:nvPicPr>
          <p:cNvPr id="4" name="Picture 2" descr="C:\Users\Juan\Desktop\image parfaite avec cheshir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m9LE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251460" y="1988820"/>
            <a:ext cx="3384550" cy="337121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n///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5619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t>Conseils</a:t>
            </a: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107315" y="908685"/>
            <a:ext cx="8929370" cy="58324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240" b="0" i="0" u="none" strike="noStrike" kern="1" spc="0" baseline="0">
                <a:solidFill>
                  <a:schemeClr val="tx1"/>
                </a:solidFill>
                <a:latin typeface="Calibri" pitchFamily="2" charset="0"/>
                <a:ea typeface="Calibri" pitchFamily="2" charset="0"/>
                <a:cs typeface="Calibri" pitchFamily="2" charset="0"/>
              </a:defRPr>
            </a:pPr>
            <a:r>
              <a:t>   	-Une fois le secondaire bien réglé (1ère étape), il ne bouge normalement pas trop souvent; heureusement car c’est l’étape la plus complexe.									                                    -Sur un tube plein, on le vérifie une fois par trimestre tranquillement chez soi de jour</a:t>
            </a:r>
            <a:r>
              <a:rPr lang="fr-fr" i="1"/>
              <a:t>.                                                                                     									                                                       -De toute façon, </a:t>
            </a:r>
            <a:r>
              <a:rPr lang="fr-fr" b="1" i="1"/>
              <a:t>un certain niveau de tolérance est acceptable, car </a:t>
            </a:r>
            <a:r>
              <a:rPr lang="fr-fr" b="1"/>
              <a:t>le réglage du secondaire ne concerne pas la qualité de l'image</a:t>
            </a:r>
            <a:r>
              <a:t> </a:t>
            </a:r>
            <a:r>
              <a:rPr lang="fr-fr" b="1"/>
              <a:t>mais son illumination</a:t>
            </a:r>
            <a:r>
              <a:t>*.                                                                                                                             </a:t>
            </a:r>
            <a:r>
              <a:t>                                                                                                                           Donc, l'opération peut être menée à bien </a:t>
            </a:r>
            <a:r>
              <a:rPr lang="fr-fr" b="1"/>
              <a:t>sans zèle excessif</a:t>
            </a:r>
            <a:r>
              <a:t>**.								                                                                                                             							                                                   -La 2ème étape (celle du primaire) est la plus facile à réaliser, et doit impérativement être </a:t>
            </a:r>
            <a:r>
              <a:rPr lang="fr-fr" b="1"/>
              <a:t>contrôlée à chaque sortie d'instrument</a:t>
            </a:r>
            <a:r>
              <a:t>.                                                                                                        </a:t>
            </a:r>
            <a:r>
              <a:rPr lang="fr-fr" b="1"/>
              <a:t>Car le réglage du primaire, lui, est crucial pour la qualité</a:t>
            </a:r>
            <a:r>
              <a:t>.                                   							                                         -</a:t>
            </a:r>
            <a:r>
              <a:rPr lang="fr-fr" i="1"/>
              <a:t>D’où sa validation sur une étoile proposée dans le chapitre suivant</a:t>
            </a:r>
            <a:r>
              <a:t> 								                         						</a:t>
            </a:r>
          </a:p>
          <a:p>
            <a:pPr marL="342900" marR="0" indent="-342900" algn="l" defTabSz="914400">
              <a:lnSpc>
                <a:spcPct val="80000"/>
              </a:lnSpc>
              <a:spcBef>
                <a:spcPts val="0"/>
              </a:spcBef>
              <a:spcAft>
                <a:spcPts val="0"/>
              </a:spcAft>
              <a:buClrTx/>
              <a:buSzTx/>
              <a:buFont typeface="Arial" pitchFamily="2" charset="0"/>
              <a:buChar char="•"/>
              <a:tabLst/>
              <a:defRPr lang="fr-fr" sz="2240" b="0" i="0" u="none" strike="noStrike" kern="1" spc="0" baseline="0">
                <a:solidFill>
                  <a:schemeClr val="tx1"/>
                </a:solidFill>
                <a:latin typeface="Calibri" pitchFamily="2" charset="0"/>
                <a:ea typeface="Calibri" pitchFamily="2" charset="0"/>
                <a:cs typeface="Calibri" pitchFamily="2" charset="0"/>
              </a:defRPr>
            </a:pPr>
          </a:p>
          <a:p>
            <a:pPr marL="342900" marR="0" indent="-342900" algn="l" defTabSz="914400">
              <a:lnSpc>
                <a:spcPct val="80000"/>
              </a:lnSpc>
              <a:spcBef>
                <a:spcPts val="0"/>
              </a:spcBef>
              <a:spcAft>
                <a:spcPts val="0"/>
              </a:spcAft>
              <a:buClrTx/>
              <a:buSzTx/>
              <a:buFont typeface="Arial" pitchFamily="2" charset="0"/>
              <a:buChar char="•"/>
              <a:tabLst/>
              <a:defRPr lang="fr-fr" sz="2240" b="0" i="0" u="none" strike="noStrike" kern="1" spc="0" baseline="0">
                <a:solidFill>
                  <a:schemeClr val="tx1"/>
                </a:solidFill>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rfbX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251460" y="188595"/>
            <a:ext cx="8569325" cy="16560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solidFill>
                  <a:srgbClr val="0070C0"/>
                </a:solidFill>
              </a:rPr>
              <a:t>2</a:t>
            </a:r>
            <a:r>
              <a:rPr lang="fr-fr" b="1" u="sng" baseline="30000">
                <a:solidFill>
                  <a:srgbClr val="0070C0"/>
                </a:solidFill>
              </a:rPr>
              <a:t>ème</a:t>
            </a:r>
            <a:r>
              <a:rPr lang="fr-fr" b="1" u="sng">
                <a:solidFill>
                  <a:srgbClr val="0070C0"/>
                </a:solidFill>
              </a:rPr>
              <a:t> Chapitre : Contrôlez votre Primaire sur une Étoile </a:t>
            </a:r>
            <a:br>
              <a:rPr lang="fr-fr" b="1" u="sng">
                <a:solidFill>
                  <a:srgbClr val="0070C0"/>
                </a:solidFill>
              </a:rPr>
            </a:br>
            <a:endParaRPr lang="fr-fr" b="1" u="sng">
              <a:solidFill>
                <a:srgbClr val="0070C0"/>
              </a:solidFill>
            </a:endParaRP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251460" y="1844675"/>
            <a:ext cx="8569325" cy="489648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985" b="0" i="0" u="none" strike="noStrike" kern="1" spc="0" baseline="0">
                <a:solidFill>
                  <a:schemeClr val="tx1"/>
                </a:solidFill>
                <a:latin typeface="Calibri" pitchFamily="2" charset="0"/>
                <a:ea typeface="Calibri" pitchFamily="2" charset="0"/>
                <a:cs typeface="Calibri" pitchFamily="2" charset="0"/>
              </a:defRPr>
            </a:pPr>
            <a:r>
              <a:t>	-</a:t>
            </a:r>
            <a:r>
              <a:rPr lang="fr-fr" i="1"/>
              <a:t>Tel un musicien qui, après avoir accordé son instrument, affine le résultat en jouant  les 1ères mesures de sa partition,                                                                            vous trouverez dans la page suivante un </a:t>
            </a:r>
            <a:r>
              <a:rPr lang="fr-fr" b="1" i="1"/>
              <a:t>réglage simple </a:t>
            </a:r>
            <a:r>
              <a:rPr lang="fr-fr" i="1"/>
              <a:t>pratiqué</a:t>
            </a:r>
            <a:r>
              <a:rPr lang="fr-fr" b="1" i="1"/>
              <a:t> </a:t>
            </a:r>
            <a:r>
              <a:rPr lang="fr-fr" i="1"/>
              <a:t>sur une étoile, qui vous permettra  de vérifier et éventuellement ajuster la collimation de votre primaire.                                                                            						                                                                                             -Pourquoi: car nos télescopes et nos outils ne sont pas exempts de défauts, induisant une collimation plus ou moins approximative ! 								                                                                                                 -</a:t>
            </a:r>
            <a:r>
              <a:t>Pour une observation sans exigence poussée de qualité (</a:t>
            </a:r>
            <a:r>
              <a:rPr lang="fr-fr" i="1"/>
              <a:t>notamment sous une </a:t>
            </a:r>
            <a:r>
              <a:rPr lang="fr-fr" b="1" i="1"/>
              <a:t>turbulence</a:t>
            </a:r>
            <a:r>
              <a:rPr lang="fr-fr" i="1"/>
              <a:t> moyenne habituelle</a:t>
            </a:r>
            <a:r>
              <a:t>), ce réglage sur une étoile est suffisant.</a:t>
            </a:r>
            <a:r>
              <a:rPr lang="fr-fr" i="1"/>
              <a:t>                                                                                                                        						                                                     -Par contre, pour une observation planétaire ambitieuse, c’est à dire avec un grossissement supérieur au diamètre du primaire en mm, je vous invite à consulter l’excellent  tuto en trois étapes proposé par Thierry Legault .						                                             	</a:t>
            </a:r>
            <a:endParaRPr lang="fr-fr" i="1"/>
          </a:p>
          <a:p>
            <a:pPr marL="342900" marR="0" indent="-342900" algn="l" defTabSz="914400">
              <a:lnSpc>
                <a:spcPct val="80000"/>
              </a:lnSpc>
              <a:spcBef>
                <a:spcPts val="0"/>
              </a:spcBef>
              <a:spcAft>
                <a:spcPts val="0"/>
              </a:spcAft>
              <a:buNone/>
              <a:tabLst/>
              <a:defRPr lang="fr-fr" sz="1985" b="0" i="0" u="none" strike="noStrike" kern="1" spc="0" baseline="0">
                <a:solidFill>
                  <a:schemeClr val="tx1"/>
                </a:solidFill>
                <a:latin typeface="Calibri" pitchFamily="2" charset="0"/>
                <a:ea typeface="Calibri" pitchFamily="2" charset="0"/>
                <a:cs typeface="Calibri" pitchFamily="2" charset="0"/>
              </a:defRPr>
            </a:pPr>
            <a:r>
              <a:t>	</a:t>
            </a:r>
            <a:r>
              <a:rPr lang="fr-fr" b="1">
                <a:solidFill>
                  <a:srgbClr val="00B050"/>
                </a:solidFill>
              </a:rPr>
              <a:t>&lt; On mesure l’intelligence d’un individu à la quantité d’incertitudes qu’il est capable de supporter &gt; Kant</a:t>
            </a:r>
            <a:endParaRPr lang="fr-fr" b="1">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683260" y="274955"/>
            <a:ext cx="7777480" cy="48958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a:solidFill>
                  <a:srgbClr val="60497A"/>
                </a:solidFill>
              </a:rPr>
              <a:t>Méthode</a:t>
            </a:r>
            <a:endParaRPr lang="fr-fr" b="1">
              <a:solidFill>
                <a:srgbClr val="60497A"/>
              </a:solidFill>
            </a:endParaRP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MDAw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30530" y="788670"/>
            <a:ext cx="8323580" cy="33731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800" b="0" i="0" u="none" strike="noStrike" kern="1" spc="0" baseline="0">
                <a:solidFill>
                  <a:schemeClr val="tx1"/>
                </a:solidFill>
                <a:latin typeface="Calibri" pitchFamily="2" charset="0"/>
                <a:ea typeface="Calibri" pitchFamily="2" charset="0"/>
                <a:cs typeface="Calibri" pitchFamily="2" charset="0"/>
              </a:defRPr>
            </a:pPr>
            <a:r>
              <a:t>	-Pointez et centrez une étoile brillante et haute dans le ciel. </a:t>
            </a:r>
            <a:r>
              <a:rPr lang="fr-fr" i="1"/>
              <a:t>Choisissez l’étoile Polaire si vous ne bénéficiez pas du suivi</a:t>
            </a:r>
            <a:r>
              <a:t>. 			                                                 					                                                                                                                  -Avec un grossissement égal au diamètre de votre primaire en mm (200x si 200mm), </a:t>
            </a:r>
            <a:r>
              <a:rPr lang="fr-fr" b="1"/>
              <a:t>dé-focalisez  fortement </a:t>
            </a:r>
            <a:r>
              <a:t>l’image. </a:t>
            </a:r>
            <a:r>
              <a:rPr lang="fr-fr" i="1"/>
              <a:t>(Au passage, profitez-en pour ajuster votre chercheur). </a:t>
            </a:r>
            <a:r>
              <a:t>				                                                                                                                                            		                                                                                                                                          -Si tout a été bien réglé lors du 1</a:t>
            </a:r>
            <a:r>
              <a:rPr lang="fr-fr" baseline="30000"/>
              <a:t>er</a:t>
            </a:r>
            <a:r>
              <a:t> chapitre, les anneaux qui composent le disque lumineux seront </a:t>
            </a:r>
            <a:r>
              <a:rPr lang="fr-fr" b="1"/>
              <a:t>concentriques et centrés sur le disque noir central</a:t>
            </a:r>
            <a:r>
              <a:t> (figure de gauche).                                                         						                                                                                                                                                            -Sinon (figure de droite), il faudra </a:t>
            </a:r>
            <a:r>
              <a:rPr lang="fr-fr" b="1"/>
              <a:t>retoucher le réglage du primaire</a:t>
            </a:r>
            <a:r>
              <a:t>, mais pour seulement quelques dixièmes de tour de vis, puis ramener la Polaire au centre. 				-</a:t>
            </a:r>
            <a:r>
              <a:rPr lang="fr-fr" b="1"/>
              <a:t>Méthode inversée</a:t>
            </a:r>
            <a:r>
              <a:t> : </a:t>
            </a:r>
            <a:r>
              <a:rPr lang="fr-fr">
                <a:solidFill>
                  <a:srgbClr val="000000"/>
                </a:solidFill>
              </a:rPr>
              <a:t>en déplaçant légèrement le tube sur sa monture, on positionne l’étoile dans le champ de l'oculaire à l'endroit précis où la figure d'Airy présente des cercles tout à fait concentriques (symétriques) en intra comme en extra focale, puis on agit sur les vis de collimation pour ramener la polaire au centre.</a:t>
            </a:r>
            <a:endParaRPr lang="fr-fr" i="1"/>
          </a:p>
        </p:txBody>
      </p:sp>
      <p:pic>
        <p:nvPicPr>
          <p:cNvPr id="4" name="Picture 2" descr="C:\Users\Juan\Desktop\1ère étape sur l'étoil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uSVeO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2537460" y="4999990"/>
            <a:ext cx="3633470" cy="181673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m/w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60350"/>
            <a:ext cx="8229600" cy="108013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solidFill>
                  <a:srgbClr val="0070C0"/>
                </a:solidFill>
              </a:rPr>
              <a:t>3</a:t>
            </a:r>
            <a:r>
              <a:rPr lang="fr-fr" b="1" u="sng" baseline="30000">
                <a:solidFill>
                  <a:srgbClr val="0070C0"/>
                </a:solidFill>
              </a:rPr>
              <a:t>ème</a:t>
            </a:r>
            <a:r>
              <a:rPr lang="fr-fr" b="1" u="sng">
                <a:solidFill>
                  <a:srgbClr val="0070C0"/>
                </a:solidFill>
              </a:rPr>
              <a:t> chapitre : Les Pré-Requis</a:t>
            </a:r>
            <a:br>
              <a:rPr lang="fr-fr">
                <a:solidFill>
                  <a:srgbClr val="0070C0"/>
                </a:solidFill>
              </a:rPr>
            </a:br>
            <a:endParaRPr lang="fr-fr">
              <a:solidFill>
                <a:srgbClr val="0070C0"/>
              </a:solidFill>
            </a:endParaRP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Vbo6Y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179705" y="1412875"/>
            <a:ext cx="8784590" cy="25203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720" b="0" i="0" u="none" strike="noStrike" kern="1" spc="0" baseline="0">
                <a:solidFill>
                  <a:schemeClr val="tx1"/>
                </a:solidFill>
                <a:latin typeface="Calibri" pitchFamily="2" charset="0"/>
                <a:ea typeface="Calibri" pitchFamily="2" charset="0"/>
                <a:cs typeface="Calibri" pitchFamily="2" charset="0"/>
              </a:defRPr>
            </a:pPr>
            <a:r>
              <a:t>	-</a:t>
            </a:r>
            <a:r>
              <a:rPr lang="fr-fr" i="1"/>
              <a:t>Vérifiez et pratiquez les réglages suivants avant la 1</a:t>
            </a:r>
            <a:r>
              <a:rPr lang="fr-fr" i="1" baseline="30000"/>
              <a:t>ère</a:t>
            </a:r>
            <a:r>
              <a:rPr lang="fr-fr" i="1"/>
              <a:t> collimation de votre télescope, comme un luthier apprête un instrument de musique avant de le confier au musicien !                                                  				                                                                                                                              -Ils sont normalement déjà réalisés par le fabricant (?)                           et ne bougent quasiment plus.					                             			</a:t>
            </a:r>
            <a:endParaRPr lang="fr-fr" i="1"/>
          </a:p>
          <a:p>
            <a:pPr marL="342900" marR="0" indent="-342900" algn="l" defTabSz="914400">
              <a:lnSpc>
                <a:spcPct val="80000"/>
              </a:lnSpc>
              <a:spcBef>
                <a:spcPts val="0"/>
              </a:spcBef>
              <a:spcAft>
                <a:spcPts val="0"/>
              </a:spcAft>
              <a:buClrTx/>
              <a:buSzTx/>
              <a:buFont typeface="Arial" pitchFamily="2" charset="0"/>
              <a:buChar char="•"/>
              <a:tabLst/>
              <a:defRPr lang="fr-fr" sz="2720"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2" descr="C:\Users\Juan\Google Drive\Documents Jean\Phylosophie Spiritualité Humour Société\Phylosophie Psychologie\Oser ou Pas.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RiT52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2627630" y="4004945"/>
            <a:ext cx="3776345" cy="262001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6"/>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9o/SY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7778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rPr lang="fr-fr" b="1" u="sng"/>
              <a:t>A) Repositionnez le Secondaire</a:t>
            </a:r>
            <a:endParaRPr lang="fr-fr" b="1" u="sng"/>
          </a:p>
        </p:txBody>
      </p:sp>
      <p:sp>
        <p:nvSpPr>
          <p:cNvPr id="3"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RaSc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4067810" y="1340485"/>
            <a:ext cx="4824730" cy="53289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155" b="0" i="0" u="none" strike="noStrike" kern="1" spc="0" baseline="0">
                <a:solidFill>
                  <a:schemeClr val="tx1"/>
                </a:solidFill>
                <a:latin typeface="Calibri" pitchFamily="2" charset="0"/>
                <a:ea typeface="Calibri" pitchFamily="2" charset="0"/>
                <a:cs typeface="Calibri" pitchFamily="2" charset="0"/>
              </a:defRPr>
            </a:pPr>
            <a:r>
              <a:t>	-Les deux étapes qui suivent ont pour objectif de </a:t>
            </a:r>
            <a:r>
              <a:rPr lang="fr-fr" b="1"/>
              <a:t>repositionner le miroir secondaire</a:t>
            </a:r>
            <a:r>
              <a:t> dans le foyer du PO, </a:t>
            </a:r>
            <a:r>
              <a:rPr lang="fr-fr" b="1"/>
              <a:t>afin d'intercepter de manière optimale le cône de lumière.</a:t>
            </a:r>
            <a:r>
              <a:t>                         	                                                      				                 -</a:t>
            </a:r>
            <a:r>
              <a:rPr lang="fr-fr" i="1"/>
              <a:t>Quand c’est fait</a:t>
            </a:r>
            <a:r>
              <a:t>, cela ne bouge quasiment plus et une simple vérification est bien souvent suffisante, </a:t>
            </a:r>
            <a:r>
              <a:rPr lang="fr-fr" i="1"/>
              <a:t>sauf bien sûr si vous démontez le secondaire</a:t>
            </a:r>
            <a:r>
              <a:t>. 		                                                                  			                                           </a:t>
            </a:r>
            <a:r>
              <a:rPr lang="fr-fr" i="1"/>
              <a:t>-Se pratique en plein jour, en inclinant le tube à l’horizontale, avec un </a:t>
            </a:r>
            <a:r>
              <a:rPr lang="fr-fr" b="1" i="1"/>
              <a:t>Cheshire</a:t>
            </a:r>
            <a:r>
              <a:rPr lang="fr-fr" i="1"/>
              <a:t> ou encore mieux un </a:t>
            </a:r>
            <a:r>
              <a:rPr lang="fr-fr" b="1" i="1"/>
              <a:t>Collimateur Concentrique</a:t>
            </a:r>
            <a:r>
              <a:rPr lang="fr-fr" i="1"/>
              <a:t> ; et l’aide avantageuse d’un </a:t>
            </a:r>
            <a:r>
              <a:rPr lang="fr-fr" b="1" i="1"/>
              <a:t>cache coloré</a:t>
            </a:r>
            <a:r>
              <a:rPr lang="fr-fr" i="1"/>
              <a:t> positionné entre le secondaire et le primaire, pour ne pas confondre le secondaire avec les différents reflets.	</a:t>
            </a:r>
            <a:endParaRPr lang="fr-fr" i="1"/>
          </a:p>
          <a:p>
            <a:pPr marL="342900" marR="0" indent="-342900" algn="l" defTabSz="914400">
              <a:lnSpc>
                <a:spcPct val="80000"/>
              </a:lnSpc>
              <a:spcBef>
                <a:spcPts val="0"/>
              </a:spcBef>
              <a:spcAft>
                <a:spcPts val="0"/>
              </a:spcAft>
              <a:buClrTx/>
              <a:buSzTx/>
              <a:buFont typeface="Arial" pitchFamily="2" charset="0"/>
              <a:buChar char="•"/>
              <a:tabLst/>
              <a:defRPr lang="fr-fr" sz="2155"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2" descr="C:\Users\Juan\Desktop\Tube horizontal swd350goto.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drq6l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323215" y="1340485"/>
            <a:ext cx="3680460" cy="2760345"/>
          </a:xfrm>
          <a:prstGeom prst="rect">
            <a:avLst/>
          </a:prstGeom>
          <a:noFill/>
          <a:ln w="9525" cap="flat" cmpd="sng" algn="ctr">
            <a:noFill/>
            <a:prstDash val="solid"/>
            <a:miter lim="800000"/>
            <a:headEnd type="none" w="med" len="med"/>
            <a:tailEnd type="none" w="med" len="med"/>
          </a:ln>
          <a:effectLst/>
        </p:spPr>
      </p:pic>
      <p:pic>
        <p:nvPicPr>
          <p:cNvPr id="5" name="Image1" descr="C:\Users\Juan\Google Drive\Images Jean\Astronomie\Exposés Photos\Collimation mon Powerpoint\Outils de collimation\Cache coloré.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5jo5s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4"/>
          <a:stretch>
            <a:fillRect/>
          </a:stretch>
        </p:blipFill>
        <p:spPr>
          <a:xfrm>
            <a:off x="539750" y="4220845"/>
            <a:ext cx="3168015" cy="247142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sRFQ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0655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solidFill>
                  <a:srgbClr val="60497A"/>
                </a:solidFill>
              </a:rPr>
              <a:t>1</a:t>
            </a:r>
            <a:r>
              <a:rPr lang="fr-fr" b="1" u="sng" baseline="30000">
                <a:solidFill>
                  <a:srgbClr val="60497A"/>
                </a:solidFill>
              </a:rPr>
              <a:t>ère</a:t>
            </a:r>
            <a:r>
              <a:rPr lang="fr-fr" b="1" u="sng">
                <a:solidFill>
                  <a:srgbClr val="60497A"/>
                </a:solidFill>
              </a:rPr>
              <a:t> étape : Arrondissez le Secondaire</a:t>
            </a:r>
            <a:br>
              <a:rPr lang="fr-fr" b="1" u="sng">
                <a:solidFill>
                  <a:srgbClr val="60497A"/>
                </a:solidFill>
              </a:rPr>
            </a:br>
            <a:endParaRPr lang="fr-fr" b="1" u="sng">
              <a:solidFill>
                <a:srgbClr val="60497A"/>
              </a:solidFill>
            </a:endParaRPr>
          </a:p>
        </p:txBody>
      </p:sp>
      <p:sp>
        <p:nvSpPr>
          <p:cNvPr id="3"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d37f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323215" y="1124585"/>
            <a:ext cx="8363585" cy="23044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960" b="0" i="0" u="none" strike="noStrike" kern="1" spc="0" baseline="0">
                <a:solidFill>
                  <a:schemeClr val="tx1"/>
                </a:solidFill>
                <a:latin typeface="Calibri" pitchFamily="2" charset="0"/>
                <a:ea typeface="Calibri" pitchFamily="2" charset="0"/>
                <a:cs typeface="Calibri" pitchFamily="2" charset="0"/>
              </a:defRPr>
            </a:pPr>
            <a:r>
              <a:rPr lang="fr-fr" i="1"/>
              <a:t>	-Il s’agit d’agir sur la rotation du miroir secondaire. Le collimateur concentrique est ici redoutable de précision.					                                             		                                                                                                                             -</a:t>
            </a:r>
            <a:r>
              <a:t>Sachez qu'une erreur de rotation &lt; 5° est sans conséquence.                                                                                      			                                                                                                                  -Si le miroir secondaire présente une forme elliptique, cela signifie qu'il est mal orienté autour de son axe longitudinal (l'axe du tube optique). </a:t>
            </a:r>
          </a:p>
          <a:p>
            <a:pPr marL="342900" marR="0" indent="-342900" algn="l" defTabSz="914400">
              <a:lnSpc>
                <a:spcPct val="80000"/>
              </a:lnSpc>
              <a:spcBef>
                <a:spcPts val="0"/>
              </a:spcBef>
              <a:spcAft>
                <a:spcPts val="0"/>
              </a:spcAft>
              <a:buClrTx/>
              <a:buSzTx/>
              <a:buFont typeface="Arial" pitchFamily="2" charset="0"/>
              <a:buChar char="•"/>
              <a:tabLst/>
              <a:defRPr lang="fr-fr" sz="1960"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3" descr="C:\Users\Juan\Google Drive\Images Jean\Astronomie\Exposés Photos\Collimation mon Powerpoint\Secondaire décentré\Vue a travers un cheshir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UIkFR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3636010" y="3453765"/>
            <a:ext cx="4824730" cy="3166110"/>
          </a:xfrm>
          <a:prstGeom prst="rect">
            <a:avLst/>
          </a:prstGeom>
          <a:noFill/>
          <a:ln w="9525" cap="flat" cmpd="sng" algn="ctr">
            <a:noFill/>
            <a:prstDash val="solid"/>
            <a:miter lim="800000"/>
            <a:headEnd type="none" w="med" len="med"/>
            <a:tailEnd type="none" w="med" len="med"/>
          </a:ln>
          <a:effectLst/>
        </p:spPr>
      </p:pic>
      <p:pic>
        <p:nvPicPr>
          <p:cNvPr id="5" name="Picture 4" descr="C:\Users\Juan\Desktop\défaut de rotation.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fc+KC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323215" y="3573145"/>
            <a:ext cx="3049905" cy="304927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6337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a:t>Pourquoi ?</a:t>
            </a:r>
            <a:endParaRPr lang="fr-fr" b="1"/>
          </a:p>
        </p:txBody>
      </p:sp>
      <p:sp>
        <p:nvSpPr>
          <p:cNvPr id="3" name="Espace réservé du contenu 6"/>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323215" y="4725035"/>
            <a:ext cx="8425180" cy="18002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100000"/>
              </a:lnSpc>
              <a:spcBef>
                <a:spcPts val="0"/>
              </a:spcBef>
              <a:spcAft>
                <a:spcPts val="0"/>
              </a:spcAft>
              <a:buNone/>
              <a:tabLst/>
              <a:defRPr lang="fr-fr" sz="3200" b="0" i="0" u="none" strike="noStrike" kern="1" spc="0" baseline="0">
                <a:solidFill>
                  <a:schemeClr val="tx1"/>
                </a:solidFill>
                <a:latin typeface="Calibri" pitchFamily="2" charset="0"/>
                <a:ea typeface="Calibri" pitchFamily="2" charset="0"/>
                <a:cs typeface="Calibri" pitchFamily="2" charset="0"/>
              </a:defRPr>
            </a:pPr>
            <a:r>
              <a:rPr lang="fr-fr" b="1">
                <a:solidFill>
                  <a:srgbClr val="00B050"/>
                </a:solidFill>
              </a:rPr>
              <a:t>	</a:t>
            </a:r>
            <a:endParaRPr lang="fr-fr" b="1">
              <a:solidFill>
                <a:srgbClr val="00B050"/>
              </a:solidFill>
            </a:endParaRPr>
          </a:p>
        </p:txBody>
      </p:sp>
      <p:pic>
        <p:nvPicPr>
          <p:cNvPr id="4" name="Picture 2" descr="C:\Users\Juan\Desktop\Images comparatives collim sur objets\Image1.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1979930" y="980440"/>
            <a:ext cx="4968240" cy="1886585"/>
          </a:xfrm>
          <a:prstGeom prst="rect">
            <a:avLst/>
          </a:prstGeom>
          <a:noFill/>
          <a:ln w="9525" cap="flat" cmpd="sng" algn="ctr">
            <a:noFill/>
            <a:prstDash val="solid"/>
            <a:miter lim="800000"/>
            <a:headEnd type="none" w="med" len="med"/>
            <a:tailEnd type="none" w="med" len="med"/>
          </a:ln>
          <a:effectLst/>
        </p:spPr>
      </p:pic>
      <p:pic>
        <p:nvPicPr>
          <p:cNvPr id="5" name="Image2" descr="C:\Users\Juan\Google Drive\Images Jean\Astronomie\Exposés Photos\Collimation mon résumé\Images comparatives collim sur objets\decollimation.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m9LE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2339975" y="5085080"/>
            <a:ext cx="4286250" cy="1657350"/>
          </a:xfrm>
          <a:prstGeom prst="rect">
            <a:avLst/>
          </a:prstGeom>
          <a:noFill/>
          <a:ln w="9525" cap="flat" cmpd="sng" algn="ctr">
            <a:noFill/>
            <a:prstDash val="solid"/>
            <a:miter lim="800000"/>
            <a:headEnd type="none" w="med" len="med"/>
            <a:tailEnd type="none" w="med" len="med"/>
          </a:ln>
          <a:effectLst/>
        </p:spPr>
      </p:pic>
      <p:pic>
        <p:nvPicPr>
          <p:cNvPr id="6" name="Image1" descr="C:\Users\Juan\Google Drive\Images Jean\Astronomie\Exposés Photos\Collimation mon Powerpoint\Images comparatives collim sur objets\1.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5OkNE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4"/>
          <a:stretch>
            <a:fillRect/>
          </a:stretch>
        </p:blipFill>
        <p:spPr>
          <a:xfrm>
            <a:off x="2411730" y="2924810"/>
            <a:ext cx="2088515" cy="2088515"/>
          </a:xfrm>
          <a:prstGeom prst="rect">
            <a:avLst/>
          </a:prstGeom>
          <a:noFill/>
          <a:ln w="9525" cap="flat" cmpd="sng" algn="ctr">
            <a:noFill/>
            <a:prstDash val="solid"/>
            <a:miter lim="800000"/>
            <a:headEnd type="none" w="med" len="med"/>
            <a:tailEnd type="none" w="med" len="med"/>
          </a:ln>
          <a:effectLst/>
        </p:spPr>
      </p:pic>
      <p:pic>
        <p:nvPicPr>
          <p:cNvPr id="7" name="Picture 3" descr="C:\Users\Juan\Google Drive\Images Jean\Astronomie\Exposés Photos\Collimation mon Powerpoint\Images comparatives collim sur objets\4.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m9LE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5"/>
          <a:stretch>
            <a:fillRect/>
          </a:stretch>
        </p:blipFill>
        <p:spPr>
          <a:xfrm>
            <a:off x="4500245" y="2924810"/>
            <a:ext cx="2087880" cy="208851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Awuy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9220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Instructions</a:t>
            </a: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5wV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57200" y="1268730"/>
            <a:ext cx="4038600" cy="27362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ClrTx/>
              <a:buSzTx/>
              <a:buFont typeface="Arial" pitchFamily="2" charset="0"/>
              <a:buChar char="•"/>
              <a:tabLst/>
              <a:defRPr lang="fr-fr" sz="2155" b="0" i="0" u="none" strike="noStrike" kern="1" spc="0" baseline="0">
                <a:solidFill>
                  <a:schemeClr val="tx1"/>
                </a:solidFill>
                <a:latin typeface="Calibri" pitchFamily="2" charset="0"/>
                <a:ea typeface="Calibri" pitchFamily="2" charset="0"/>
                <a:cs typeface="Calibri" pitchFamily="2" charset="0"/>
              </a:defRPr>
            </a:pPr>
            <a:r>
              <a:t>-Pour résoudre ce problème, tenez le miroir d'une main et dévissez la vis centrale A avec un tournevis cruciforme.                                         		                                            -On dévisse juste ce qu'il faut afin de pouvoir faire tourner le miroir à la main.</a:t>
            </a:r>
          </a:p>
        </p:txBody>
      </p:sp>
      <p:sp>
        <p:nvSpPr>
          <p:cNvPr id="4"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DiV6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4648200" y="1268730"/>
            <a:ext cx="4038600" cy="51847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ClrTx/>
              <a:buSzTx/>
              <a:buFont typeface="Arial" pitchFamily="2" charset="0"/>
              <a:buChar char="•"/>
              <a:tabLst/>
              <a:defRPr lang="fr-fr" sz="2155" b="0" i="0" u="none" strike="noStrike" kern="1" spc="0" baseline="0">
                <a:solidFill>
                  <a:schemeClr val="tx1"/>
                </a:solidFill>
                <a:latin typeface="Calibri" pitchFamily="2" charset="0"/>
                <a:ea typeface="Calibri" pitchFamily="2" charset="0"/>
                <a:cs typeface="Calibri" pitchFamily="2" charset="0"/>
              </a:defRPr>
            </a:pPr>
            <a:r>
              <a:t>-</a:t>
            </a:r>
            <a:r>
              <a:rPr lang="fr-fr" b="1"/>
              <a:t>Ne dévissez pas complètement  </a:t>
            </a:r>
            <a:r>
              <a:t>sous peine de voir chuter le miroir secondaire !                                                			                              -Ensuite, tournez le miroir à la main puis resserrez la vis.                                       				   -Attention! Quand on serre la vis centrale, le miroir a évidemment tendance à tourner. Donc, il faut faire en sorte de tenir le miroir d'une main pour éviter qu'il ne bouge, pendant que l'on resserre la vis de l'autre </a:t>
            </a:r>
          </a:p>
          <a:p>
            <a:pPr marL="342900" marR="0" indent="-342900" algn="l" defTabSz="914400">
              <a:lnSpc>
                <a:spcPct val="80000"/>
              </a:lnSpc>
              <a:spcBef>
                <a:spcPts val="0"/>
              </a:spcBef>
              <a:spcAft>
                <a:spcPts val="0"/>
              </a:spcAft>
              <a:buClrTx/>
              <a:buSzTx/>
              <a:buFont typeface="Arial" pitchFamily="2" charset="0"/>
              <a:buChar char="•"/>
              <a:tabLst/>
              <a:defRPr lang="fr-fr" sz="2155" b="0" i="0" u="none" strike="noStrike" kern="1" spc="0" baseline="0">
                <a:solidFill>
                  <a:schemeClr val="tx1"/>
                </a:solidFill>
                <a:latin typeface="Calibri" pitchFamily="2" charset="0"/>
                <a:ea typeface="Calibri" pitchFamily="2" charset="0"/>
                <a:cs typeface="Calibri" pitchFamily="2" charset="0"/>
              </a:defRPr>
            </a:pPr>
          </a:p>
        </p:txBody>
      </p:sp>
      <p:pic>
        <p:nvPicPr>
          <p:cNvPr id="5" name="Picture 4" descr="C:\Users\Juan\Google Drive\Images Jean\Astronomie\Exposés Photos\Collimation mon résumé\Ajustements PO.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TxUdR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899795" y="3860800"/>
            <a:ext cx="3489960" cy="247650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0655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solidFill>
                  <a:srgbClr val="60497A"/>
                </a:solidFill>
              </a:rPr>
              <a:t>2</a:t>
            </a:r>
            <a:r>
              <a:rPr lang="fr-fr" b="1" u="sng" baseline="30000">
                <a:solidFill>
                  <a:srgbClr val="60497A"/>
                </a:solidFill>
              </a:rPr>
              <a:t>ème</a:t>
            </a:r>
            <a:r>
              <a:rPr lang="fr-fr" b="1" u="sng">
                <a:solidFill>
                  <a:srgbClr val="60497A"/>
                </a:solidFill>
              </a:rPr>
              <a:t> étape : Centrez le Secondaire</a:t>
            </a:r>
            <a:br>
              <a:rPr lang="fr-fr">
                <a:solidFill>
                  <a:srgbClr val="7030A0"/>
                </a:solidFill>
              </a:rPr>
            </a:br>
            <a:endParaRPr lang="fr-fr">
              <a:solidFill>
                <a:srgbClr val="7030A0"/>
              </a:solidFill>
            </a:endParaRPr>
          </a:p>
        </p:txBody>
      </p:sp>
      <p:sp>
        <p:nvSpPr>
          <p:cNvPr id="3"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E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323215" y="1268730"/>
            <a:ext cx="8497570" cy="2016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380" b="0" i="0" u="none" strike="noStrike" kern="1" spc="0" baseline="0">
                <a:solidFill>
                  <a:schemeClr val="tx1"/>
                </a:solidFill>
                <a:latin typeface="Calibri" pitchFamily="2" charset="0"/>
                <a:ea typeface="Calibri" pitchFamily="2" charset="0"/>
                <a:cs typeface="Calibri" pitchFamily="2" charset="0"/>
              </a:defRPr>
            </a:pPr>
            <a:r>
              <a:rPr lang="fr-fr" i="1"/>
              <a:t>	-</a:t>
            </a:r>
            <a:r>
              <a:rPr lang="fr-fr" b="1" i="1"/>
              <a:t>Objectif: Rendre concentrique </a:t>
            </a:r>
            <a:r>
              <a:rPr lang="fr-fr" i="1"/>
              <a:t>les bords du secondaire avec les cercles du collimateur concentrique.                                                                                                                                               						                                                                </a:t>
            </a:r>
            <a:endParaRPr lang="fr-fr" i="1"/>
          </a:p>
          <a:p>
            <a:pPr marL="342900" marR="0" indent="-342900" algn="l" defTabSz="914400">
              <a:lnSpc>
                <a:spcPct val="80000"/>
              </a:lnSpc>
              <a:spcBef>
                <a:spcPts val="0"/>
              </a:spcBef>
              <a:spcAft>
                <a:spcPts val="0"/>
              </a:spcAft>
              <a:buNone/>
              <a:tabLst/>
              <a:defRPr lang="fr-fr" sz="2380" b="0" i="0" u="none" strike="noStrike" kern="1" spc="0" baseline="0">
                <a:solidFill>
                  <a:schemeClr val="tx1"/>
                </a:solidFill>
                <a:latin typeface="Calibri" pitchFamily="2" charset="0"/>
                <a:ea typeface="Calibri" pitchFamily="2" charset="0"/>
                <a:cs typeface="Calibri" pitchFamily="2" charset="0"/>
              </a:defRPr>
            </a:pPr>
            <a:r>
              <a:rPr lang="fr-fr" b="1" i="1"/>
              <a:t>                                       				                                                            </a:t>
            </a:r>
            <a:r>
              <a:rPr lang="fr-fr" i="1"/>
              <a:t>		                                                                         				                                                   			</a:t>
            </a:r>
            <a:endParaRPr lang="fr-fr" i="1"/>
          </a:p>
          <a:p>
            <a:pPr marL="342900" marR="0" indent="-342900" algn="l" defTabSz="914400">
              <a:lnSpc>
                <a:spcPct val="80000"/>
              </a:lnSpc>
              <a:spcBef>
                <a:spcPts val="0"/>
              </a:spcBef>
              <a:spcAft>
                <a:spcPts val="0"/>
              </a:spcAft>
              <a:buClrTx/>
              <a:buSzTx/>
              <a:buFont typeface="Arial" pitchFamily="2" charset="0"/>
              <a:buChar char="•"/>
              <a:tabLst/>
              <a:defRPr lang="fr-fr" sz="2380"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2" descr="C:\Users\Juan\Desktop\Vue a travers un cheshir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8fZ6f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1691640" y="2564765"/>
            <a:ext cx="5661025" cy="371538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251460" y="188595"/>
            <a:ext cx="8641080" cy="115189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t>Translation Longitudinale : flèche rouge</a:t>
            </a:r>
            <a:br/>
          </a:p>
        </p:txBody>
      </p:sp>
      <p:sp>
        <p:nvSpPr>
          <p:cNvPr id="3"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3707765" y="1340485"/>
            <a:ext cx="4979035" cy="53289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735" b="0" i="0" u="none" strike="noStrike" kern="1" spc="0" baseline="0">
                <a:solidFill>
                  <a:schemeClr val="tx1"/>
                </a:solidFill>
                <a:latin typeface="Calibri" pitchFamily="2" charset="0"/>
                <a:ea typeface="Calibri" pitchFamily="2" charset="0"/>
                <a:cs typeface="Calibri" pitchFamily="2" charset="0"/>
              </a:defRPr>
            </a:pPr>
            <a:r>
              <a:rPr lang="fr-fr" sz="1985"/>
              <a:t>	-Desserrez de plusieurs tours les trois petites vis C de réglage d'assiette et d'inclinaison du secondaire dans le moyeu central de l’araignée à 4 branches.                                                          				                              -Ensuite, saisissez le miroir pour éviter qu’il ne pivote, tout en tournant la vis centrale A à l’aide d’un tournevis cruciforme.                                            				                                               -Plus on serre la vis centrale, plus le miroir avance vers la sortie du tube, et plus on la desserre, plus il recule vers le fond (flèche rouge). 				                               				                                   -Les vis A et C se combinent, cad que si vous desserrez la vis "A", vous devrez serrer les vis "C" après pour bien tenir le miroir en place et inversement.								</a:t>
            </a:r>
            <a:endParaRPr lang="fr-fr" sz="1985"/>
          </a:p>
          <a:p>
            <a:pPr marL="342900" marR="0" indent="-342900" algn="l" defTabSz="914400">
              <a:lnSpc>
                <a:spcPct val="80000"/>
              </a:lnSpc>
              <a:spcBef>
                <a:spcPts val="0"/>
              </a:spcBef>
              <a:spcAft>
                <a:spcPts val="0"/>
              </a:spcAft>
              <a:buClrTx/>
              <a:buSzTx/>
              <a:buFont typeface="Arial" pitchFamily="2" charset="0"/>
              <a:buChar char="•"/>
              <a:tabLst/>
              <a:defRPr lang="fr-fr" sz="1735"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3" descr="C:\Users\Juan\Google Drive\Images Jean\Astronomie\Exposés Photos\Collimation mon résumé\Ajustements PO.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251460" y="4149090"/>
            <a:ext cx="3349625" cy="2376170"/>
          </a:xfrm>
          <a:prstGeom prst="rect">
            <a:avLst/>
          </a:prstGeom>
          <a:noFill/>
          <a:ln w="9525" cap="flat" cmpd="sng" algn="ctr">
            <a:noFill/>
            <a:prstDash val="solid"/>
            <a:miter lim="800000"/>
            <a:headEnd type="none" w="med" len="med"/>
            <a:tailEnd type="none" w="med" len="med"/>
          </a:ln>
          <a:effectLst/>
        </p:spPr>
      </p:pic>
      <p:pic>
        <p:nvPicPr>
          <p:cNvPr id="5" name="Image1" descr="C:\Users\Juan\Google Drive\Images Jean\Astronomie\Exposés Photos\Collimation mon Powerpoint\Secondaire décentré\trop à droit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4"/>
          <a:stretch>
            <a:fillRect/>
          </a:stretch>
        </p:blipFill>
        <p:spPr>
          <a:xfrm>
            <a:off x="827405" y="1340485"/>
            <a:ext cx="2741930" cy="267779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vUACg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5697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t>Translation Transversale : flèche bleue</a:t>
            </a:r>
            <a:br/>
          </a:p>
        </p:txBody>
      </p:sp>
      <p:sp>
        <p:nvSpPr>
          <p:cNvPr id="3"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I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4067810" y="1628775"/>
            <a:ext cx="4896485" cy="511238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960" b="0" i="0" u="none" strike="noStrike" kern="1" spc="0" baseline="0">
                <a:solidFill>
                  <a:schemeClr val="tx1"/>
                </a:solidFill>
                <a:latin typeface="Calibri" pitchFamily="2" charset="0"/>
                <a:ea typeface="Calibri" pitchFamily="2" charset="0"/>
                <a:cs typeface="Calibri" pitchFamily="2" charset="0"/>
              </a:defRPr>
            </a:pPr>
            <a:r>
              <a:t>	-Il faut agir sur les vis "B1" et "B2"de réglage de l'araignée, accessibles via de larges boutons chromés à l'extérieur du tube.                    		                                                                          			                                                    -Chaque fois que vous serrez une de ces vis, vous devez desserrer l'autre en même temps.	                          				                                                                -</a:t>
            </a:r>
            <a:r>
              <a:rPr lang="fr-fr" i="1"/>
              <a:t>Si les pattes B1→A et A→B2 de l’araignée présentent des longueurs trop inégales, </a:t>
            </a:r>
            <a:r>
              <a:rPr sz="1000">
                <a:solidFill>
                  <a:srgbClr val="000000"/>
                </a:solidFill>
                <a:latin typeface="Arial" pitchFamily="2" charset="0"/>
                <a:ea typeface="Times New Roman" pitchFamily="1" charset="0"/>
                <a:cs typeface="Times New Roman" pitchFamily="1" charset="0"/>
              </a:rPr>
              <a:t>	</a:t>
            </a:r>
            <a:r>
              <a:rPr sz="1800" i="1">
                <a:solidFill>
                  <a:srgbClr val="000000"/>
                </a:solidFill>
              </a:rPr>
              <a:t>ou si malgré tous vos efforts, vous ne réussissez pas à arrondir et centrer le secondaire dans le PO, 				c'est qu'il faudra agir sur la perpendicularité du focuser à l'aide de ses trois paires-vis de réglage. 							Armez-vous de patience, car vous devrez sans doute opérer en interaction avec l'orientation du secondaire (chap 1)(allers-retours nécessaires).</a:t>
            </a:r>
            <a:endParaRPr sz="1200">
              <a:solidFill>
                <a:srgbClr val="000000"/>
              </a:solidFill>
              <a:latin typeface="Times New Roman" pitchFamily="1" charset="0"/>
              <a:ea typeface="Times New Roman" pitchFamily="1" charset="0"/>
              <a:cs typeface="Times New Roman" pitchFamily="1" charset="0"/>
            </a:endParaRPr>
          </a:p>
          <a:p>
            <a:pPr marL="342900" marR="0" indent="-342900" algn="l" defTabSz="914400">
              <a:lnSpc>
                <a:spcPct val="80000"/>
              </a:lnSpc>
              <a:spcBef>
                <a:spcPts val="0"/>
              </a:spcBef>
              <a:spcAft>
                <a:spcPts val="0"/>
              </a:spcAft>
              <a:buNone/>
              <a:tabLst/>
              <a:defRPr lang="fr-fr" sz="1960" b="0" i="0" u="none" strike="noStrike" kern="1" spc="0" baseline="0">
                <a:solidFill>
                  <a:schemeClr val="tx1"/>
                </a:solidFill>
                <a:latin typeface="Calibri" pitchFamily="2" charset="0"/>
                <a:ea typeface="Calibri" pitchFamily="2" charset="0"/>
                <a:cs typeface="Calibri" pitchFamily="2" charset="0"/>
              </a:defRPr>
            </a:pPr>
            <a:r>
              <a:rPr lang="fr-fr" i="1"/>
              <a:t>					</a:t>
            </a:r>
            <a:r>
              <a:t>	                               		</a:t>
            </a:r>
            <a:endParaRPr lang="fr-fr" i="1"/>
          </a:p>
          <a:p>
            <a:pPr marL="342900" marR="0" indent="-342900" algn="l" defTabSz="914400">
              <a:lnSpc>
                <a:spcPct val="80000"/>
              </a:lnSpc>
              <a:spcBef>
                <a:spcPts val="0"/>
              </a:spcBef>
              <a:spcAft>
                <a:spcPts val="0"/>
              </a:spcAft>
              <a:buClrTx/>
              <a:buSzTx/>
              <a:buFont typeface="Arial" pitchFamily="2" charset="0"/>
              <a:buChar char="•"/>
              <a:tabLst/>
              <a:defRPr lang="fr-fr" sz="1960"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3" descr="C:\Users\Juan\Google Drive\Images Jean\Astronomie\Exposés Photos\Collimation mon résumé\Ajustements PO.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cgc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755650" y="4170045"/>
            <a:ext cx="3312160" cy="2350135"/>
          </a:xfrm>
          <a:prstGeom prst="rect">
            <a:avLst/>
          </a:prstGeom>
          <a:noFill/>
          <a:ln w="9525" cap="flat" cmpd="sng" algn="ctr">
            <a:noFill/>
            <a:prstDash val="solid"/>
            <a:miter lim="800000"/>
            <a:headEnd type="none" w="med" len="med"/>
            <a:tailEnd type="none" w="med" len="med"/>
          </a:ln>
          <a:effectLst/>
        </p:spPr>
      </p:pic>
      <p:pic>
        <p:nvPicPr>
          <p:cNvPr id="5" name="Picture 2" descr="C:\Users\Juan\Google Drive\Images Jean\Astronomie\Exposés Photos\Collimation mon résumé\Secondaire décentré\légèrement trop bas vue plongeant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4"/>
          <a:stretch>
            <a:fillRect/>
          </a:stretch>
        </p:blipFill>
        <p:spPr>
          <a:xfrm>
            <a:off x="755650" y="1628775"/>
            <a:ext cx="3264535" cy="244856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539750" y="116840"/>
            <a:ext cx="8136890" cy="16560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t>B) Orientez le Primaire de façon Rudimentaire  </a:t>
            </a:r>
            <a:br>
              <a:rPr lang="fr-fr" b="1" u="sng"/>
            </a:br>
            <a:endParaRPr lang="fr-fr" b="1" u="sng"/>
          </a:p>
        </p:txBody>
      </p:sp>
      <p:sp>
        <p:nvSpPr>
          <p:cNvPr id="3" name="Sous-titre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323215" y="3860800"/>
            <a:ext cx="8497570" cy="2997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720" b="0" i="0" u="none" strike="noStrike" kern="1" spc="0" baseline="0">
                <a:solidFill>
                  <a:schemeClr val="tx1"/>
                </a:solidFill>
                <a:latin typeface="Calibri" pitchFamily="2" charset="0"/>
                <a:ea typeface="Calibri" pitchFamily="2" charset="0"/>
                <a:cs typeface="Calibri" pitchFamily="2" charset="0"/>
              </a:defRPr>
            </a:pPr>
            <a:r>
              <a:t>	Objectif: </a:t>
            </a:r>
            <a:r>
              <a:rPr lang="fr-fr" b="1"/>
              <a:t>aligner l’axe optique sur l’axe physique du tube</a:t>
            </a:r>
            <a:r>
              <a:t>,               					                                      de manière que l’intégralité du faisceau lumineux renvoyé par le primaire soit correctement  renvoyée vers l’oculaire par le miroir secondaire:                                                       							                                                                      A réaliser en plein jour, et pas nécessairement sur le lieu d’observation. </a:t>
            </a:r>
          </a:p>
          <a:p>
            <a:pPr marL="342900" marR="0" indent="-342900" algn="l" defTabSz="914400">
              <a:lnSpc>
                <a:spcPct val="80000"/>
              </a:lnSpc>
              <a:spcBef>
                <a:spcPts val="0"/>
              </a:spcBef>
              <a:spcAft>
                <a:spcPts val="0"/>
              </a:spcAft>
              <a:buClrTx/>
              <a:buSzTx/>
              <a:buFont typeface="Arial" pitchFamily="2" charset="0"/>
              <a:buChar char="•"/>
              <a:tabLst/>
              <a:defRPr lang="fr-fr" sz="2720"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2" descr="C:\Users\Juan\Google Drive\Images Jean\Astronomie\Exposés Photos\Collimation mon résumé\Schéma vue ouverture Bruno Leblanc.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1691640" y="1484630"/>
            <a:ext cx="5815965" cy="230441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4178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a:solidFill>
                  <a:srgbClr val="60497A"/>
                </a:solidFill>
              </a:rPr>
              <a:t>Coupez en parts égales</a:t>
            </a:r>
            <a:endParaRPr lang="fr-fr" b="1">
              <a:solidFill>
                <a:srgbClr val="60497A"/>
              </a:solidFill>
            </a:endParaRP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5uqq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3203575" y="1052830"/>
            <a:ext cx="5688965" cy="55448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985" b="0" i="0" u="none" strike="noStrike" kern="1" spc="0" baseline="0">
                <a:solidFill>
                  <a:schemeClr val="tx1"/>
                </a:solidFill>
                <a:latin typeface="Calibri" pitchFamily="2" charset="0"/>
                <a:ea typeface="Calibri" pitchFamily="2" charset="0"/>
                <a:cs typeface="Calibri" pitchFamily="2" charset="0"/>
              </a:defRPr>
            </a:pPr>
            <a:r>
              <a:t>	- Inclinez l’ouverture du télescope vers vous.                                      					                                -Placez-vous </a:t>
            </a:r>
            <a:r>
              <a:rPr lang="fr-fr" b="1"/>
              <a:t>face au tube</a:t>
            </a:r>
            <a:r>
              <a:t> et reculez jusqu’à ce que le </a:t>
            </a:r>
            <a:r>
              <a:rPr lang="fr-fr" b="1" u="sng"/>
              <a:t>support</a:t>
            </a:r>
            <a:r>
              <a:rPr lang="fr-fr" b="1"/>
              <a:t> du miroir secondaire et son reflet dans le miroir primaire soient de la même taille</a:t>
            </a:r>
            <a:r>
              <a:t>.                					                                                                      -Cela vous fait reculer d’une </a:t>
            </a:r>
            <a:r>
              <a:rPr lang="fr-fr" b="1"/>
              <a:t>distance égale à la focale</a:t>
            </a:r>
            <a:r>
              <a:t> de votre instrument. 		                          						                             		       </a:t>
            </a:r>
            <a:r>
              <a:rPr lang="fr-fr" i="1" u="sng"/>
              <a:t>1</a:t>
            </a:r>
            <a:r>
              <a:rPr lang="fr-fr" i="1" u="sng" baseline="30000"/>
              <a:t>ère</a:t>
            </a:r>
            <a:r>
              <a:rPr lang="fr-fr" i="1" u="sng"/>
              <a:t> façon</a:t>
            </a:r>
            <a:r>
              <a:t>			                                 -Avec votre œil directeur, </a:t>
            </a:r>
            <a:r>
              <a:rPr lang="fr-fr" b="1"/>
              <a:t>superposez le support du secondaire et les branches de l’araignée avec leur reflet dans le miroir primaire</a:t>
            </a:r>
            <a:r>
              <a:t>. 								                                                    -Si, avec cette superposition, le miroir primaire apparaît découpé en </a:t>
            </a:r>
            <a:r>
              <a:rPr lang="fr-fr" b="1"/>
              <a:t>4 parts égales</a:t>
            </a:r>
            <a:r>
              <a:t> et que vous êtes toujours bien en face de votre télescope, alors l’axe optique est aligné avec l’axe du tube. 			                             	                                              -Si ce n’est pas le cas, </a:t>
            </a:r>
            <a:r>
              <a:rPr lang="fr-fr" b="1"/>
              <a:t>orientez le miroir primaire</a:t>
            </a:r>
            <a:r>
              <a:t> de manière à obtenir cette superposition parfaite</a:t>
            </a:r>
          </a:p>
        </p:txBody>
      </p:sp>
      <p:pic>
        <p:nvPicPr>
          <p:cNvPr id="4" name="Picture 2" descr="C:\Users\Juan\Google Drive\Images Jean\Astronomie\Exposés Photos\Collimation mon résumé\Tube vu par l'ouverture.jfif"/>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0" y="1196975"/>
            <a:ext cx="3275965" cy="2453640"/>
          </a:xfrm>
          <a:prstGeom prst="rect">
            <a:avLst/>
          </a:prstGeom>
          <a:noFill/>
          <a:ln w="9525" cap="flat" cmpd="sng" algn="ctr">
            <a:noFill/>
            <a:prstDash val="solid"/>
            <a:miter lim="800000"/>
            <a:headEnd type="none" w="med" len="med"/>
            <a:tailEnd type="none" w="med" len="med"/>
          </a:ln>
          <a:effectLst/>
        </p:spPr>
      </p:pic>
      <p:pic>
        <p:nvPicPr>
          <p:cNvPr id="5" name="Picture 3" descr="C:\Users\Juan\Google Drive\Images Jean\Astronomie\Exposés Photos\Collimation mon résumé\Vis de réglage primair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323215" y="3933190"/>
            <a:ext cx="2602865" cy="216027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oURzY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4178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a:solidFill>
                  <a:srgbClr val="60497A"/>
                </a:solidFill>
              </a:rPr>
              <a:t>Ou Encore</a:t>
            </a:r>
            <a:endParaRPr lang="fr-fr" b="1">
              <a:solidFill>
                <a:srgbClr val="60497A"/>
              </a:solidFill>
            </a:endParaRP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5w71c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3131820" y="980440"/>
            <a:ext cx="5544820" cy="568896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985" b="0" i="0" u="none" strike="noStrike" kern="1" spc="0" baseline="0">
                <a:solidFill>
                  <a:schemeClr val="tx1"/>
                </a:solidFill>
                <a:latin typeface="Calibri" pitchFamily="2" charset="0"/>
                <a:ea typeface="Calibri" pitchFamily="2" charset="0"/>
                <a:cs typeface="Calibri" pitchFamily="2" charset="0"/>
              </a:defRPr>
            </a:pPr>
            <a:r>
              <a:t>			  </a:t>
            </a:r>
            <a:r>
              <a:rPr lang="fr-fr" i="1" u="sng"/>
              <a:t>2</a:t>
            </a:r>
            <a:r>
              <a:rPr lang="fr-fr" i="1" u="sng" baseline="30000"/>
              <a:t>ème</a:t>
            </a:r>
            <a:r>
              <a:rPr lang="fr-fr" i="1" u="sng"/>
              <a:t> façon</a:t>
            </a:r>
            <a:r>
              <a:t>                                                   -Fermez un œil de façon à voir le </a:t>
            </a:r>
            <a:r>
              <a:rPr lang="fr-fr" b="1" u="sng"/>
              <a:t>support</a:t>
            </a:r>
            <a:r>
              <a:rPr lang="fr-fr" b="1"/>
              <a:t> du secondaire bien au centre </a:t>
            </a:r>
            <a:r>
              <a:t>(</a:t>
            </a:r>
            <a:r>
              <a:rPr lang="fr-fr" i="1"/>
              <a:t>pas le secondaire car offset</a:t>
            </a:r>
            <a:r>
              <a:t>).                                                               				                                        1 = contour extérieur du tube.</a:t>
            </a:r>
            <a:br/>
            <a:r>
              <a:t>2 = contour extérieur du miroir primaire au fond du tube.</a:t>
            </a:r>
            <a:br/>
            <a:r>
              <a:t>3 = support du miroir secondaire.</a:t>
            </a:r>
            <a:br/>
            <a:r>
              <a:t>4 = reflet du miroir secondaire dans le primaire.		                                           	                                                                     -Sur l'image ci-dessus, le reflet du secondaire apparaît à droite, ce qui prouve que le primaire ne pointe pas selon la direction du tube.                                                                                                                             			                                             -Vous agirez donc sur les vis du primaire pour centrer le reflet du secondaire. 							                           -</a:t>
            </a:r>
            <a:r>
              <a:rPr lang="fr-fr" i="1"/>
              <a:t>C’est plus facile à réaliser avec une tierce personne aux « manettes »</a:t>
            </a:r>
            <a:endParaRPr lang="fr-fr" i="1"/>
          </a:p>
        </p:txBody>
      </p:sp>
      <p:pic>
        <p:nvPicPr>
          <p:cNvPr id="4" name="Picture 2" descr="C:\Users\Juan\Desktop\devant le tube→mauvais.jfif"/>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395605" y="1340485"/>
            <a:ext cx="2447925" cy="2448560"/>
          </a:xfrm>
          <a:prstGeom prst="rect">
            <a:avLst/>
          </a:prstGeom>
          <a:noFill/>
          <a:ln w="9525" cap="flat" cmpd="sng" algn="ctr">
            <a:noFill/>
            <a:prstDash val="solid"/>
            <a:miter lim="800000"/>
            <a:headEnd type="none" w="med" len="med"/>
            <a:tailEnd type="none" w="med" len="med"/>
          </a:ln>
          <a:effectLst/>
        </p:spPr>
      </p:pic>
      <p:pic>
        <p:nvPicPr>
          <p:cNvPr id="5" name="Picture 3" descr="C:\Users\Juan\Desktop\devant le tube→bien.jfif"/>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4"/>
          <a:stretch>
            <a:fillRect/>
          </a:stretch>
        </p:blipFill>
        <p:spPr>
          <a:xfrm>
            <a:off x="395605" y="3933190"/>
            <a:ext cx="2479675" cy="247967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PO1P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rPr lang="fr-fr" b="1" u="sng"/>
              <a:t>C) L’Offset</a:t>
            </a:r>
            <a:endParaRPr lang="fr-fr" b="1" u="sng"/>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GfsFg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57200" y="1600200"/>
            <a:ext cx="8229600" cy="45262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ClrTx/>
              <a:buSzTx/>
              <a:buFont typeface="Arial" pitchFamily="2" charset="0"/>
              <a:buChar char="•"/>
              <a:tabLst/>
              <a:defRPr lang="fr-fr" sz="2240" b="0" i="0" u="none" strike="noStrike" kern="1" spc="0" baseline="0">
                <a:solidFill>
                  <a:schemeClr val="tx1"/>
                </a:solidFill>
                <a:latin typeface="Calibri" pitchFamily="2" charset="0"/>
                <a:ea typeface="Calibri" pitchFamily="2" charset="0"/>
                <a:cs typeface="Calibri" pitchFamily="2" charset="0"/>
              </a:defRPr>
            </a:pPr>
            <a:r>
              <a:t>-Ce réglage de l’offset (décalage en français) est particulièrement recommandé pour les rapports F/D inférieur à 4,5. 						          		                                                                   -Il est du à la forme elliptique du secondaire.					                                                                                                                -</a:t>
            </a:r>
            <a:r>
              <a:rPr lang="fr-fr" b="1"/>
              <a:t>Les constructeurs ont normalement déjà intégré l'offset au collage du secondaire</a:t>
            </a:r>
            <a:r>
              <a:t>. Vous pouvez le vérifier en observant le secondaire par l’ouverture de votre instrument ; celui-ci sera légèrement décalé dans la direction opposée au PO.</a:t>
            </a:r>
          </a:p>
          <a:p>
            <a:pPr marL="342900" marR="0" indent="-342900" algn="l" defTabSz="914400">
              <a:lnSpc>
                <a:spcPct val="80000"/>
              </a:lnSpc>
              <a:spcBef>
                <a:spcPts val="0"/>
              </a:spcBef>
              <a:spcAft>
                <a:spcPts val="0"/>
              </a:spcAft>
              <a:buNone/>
              <a:tabLst/>
              <a:defRPr lang="fr-fr" sz="2240" b="0" i="0" u="none" strike="noStrike" kern="1" spc="0" baseline="0">
                <a:solidFill>
                  <a:schemeClr val="tx1"/>
                </a:solidFill>
                <a:latin typeface="Calibri" pitchFamily="2" charset="0"/>
                <a:ea typeface="Calibri" pitchFamily="2" charset="0"/>
                <a:cs typeface="Calibri" pitchFamily="2" charset="0"/>
              </a:defRPr>
            </a:pPr>
            <a:r>
              <a:t>                                         			                                                                       -Le centre optique du miroir secondaire doit arriver au centre du porte oculaire et être parfaitement aligné sur l'axe optique du miroir primaire.                                                                                 								                                      -Il ne faut pas confondre le centre optique avec le centre géométrique, le secondaire ayant une forme elliptique.</a:t>
            </a:r>
          </a:p>
          <a:p>
            <a:pPr marL="342900" marR="0" indent="-342900" algn="l" defTabSz="914400">
              <a:lnSpc>
                <a:spcPct val="80000"/>
              </a:lnSpc>
              <a:spcBef>
                <a:spcPts val="0"/>
              </a:spcBef>
              <a:spcAft>
                <a:spcPts val="0"/>
              </a:spcAft>
              <a:buClrTx/>
              <a:buSzTx/>
              <a:buFont typeface="Arial" pitchFamily="2" charset="0"/>
              <a:buChar char="•"/>
              <a:tabLst/>
              <a:defRPr lang="fr-fr" sz="2240" b="0" i="0" u="none" strike="noStrike" kern="1" spc="0" baseline="0">
                <a:solidFill>
                  <a:schemeClr val="tx1"/>
                </a:solidFill>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Co9vs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Formule</a:t>
            </a: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vJ+z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57200" y="1600200"/>
            <a:ext cx="8229600" cy="45262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100000"/>
              </a:lnSpc>
              <a:spcBef>
                <a:spcPts val="0"/>
              </a:spcBef>
              <a:spcAft>
                <a:spcPts val="0"/>
              </a:spcAft>
              <a:buClrTx/>
              <a:buSzTx/>
              <a:buFont typeface="Arial" pitchFamily="2" charset="0"/>
              <a:buChar char="•"/>
              <a:tabLst/>
              <a:defRPr lang="fr-fr" sz="3200" b="0" i="0" u="none" strike="noStrike" kern="1" spc="0" baseline="0">
                <a:solidFill>
                  <a:schemeClr val="tx1"/>
                </a:solidFill>
                <a:latin typeface="Calibri" pitchFamily="2" charset="0"/>
                <a:ea typeface="Calibri" pitchFamily="2" charset="0"/>
                <a:cs typeface="Calibri" pitchFamily="2" charset="0"/>
              </a:defRPr>
            </a:pPr>
            <a:r>
              <a:rPr lang="fr-fr" b="1"/>
              <a:t>Offset en mm = dimension petit axe en mm / (4 x F/D)</a:t>
            </a:r>
            <a:endParaRPr lang="fr-fr" b="1"/>
          </a:p>
          <a:p>
            <a:pPr marL="342900" marR="0" indent="-342900" algn="l" defTabSz="914400">
              <a:lnSpc>
                <a:spcPct val="100000"/>
              </a:lnSpc>
              <a:spcBef>
                <a:spcPts val="0"/>
              </a:spcBef>
              <a:spcAft>
                <a:spcPts val="0"/>
              </a:spcAft>
              <a:buClrTx/>
              <a:buSzTx/>
              <a:buFont typeface="Arial" pitchFamily="2" charset="0"/>
              <a:buChar char="•"/>
              <a:tabLst/>
              <a:defRPr lang="fr-fr" sz="3200" b="0" i="0" u="none" strike="noStrike" kern="1" spc="0" baseline="0">
                <a:solidFill>
                  <a:schemeClr val="tx1"/>
                </a:solidFill>
                <a:latin typeface="Calibri" pitchFamily="2" charset="0"/>
                <a:ea typeface="Calibri" pitchFamily="2" charset="0"/>
                <a:cs typeface="Calibri" pitchFamily="2" charset="0"/>
              </a:defRPr>
            </a:pPr>
            <a:r>
              <a:rPr lang="fr-fr" i="1"/>
              <a:t>Le petit axe correspond au diamètre mentionné dans les spécifications techniques du télescope, vous pouvez également le déterminer à partir du % d'obstruction.</a:t>
            </a:r>
            <a:r>
              <a:t> </a:t>
            </a:r>
          </a:p>
          <a:p>
            <a:pPr marL="342900" marR="0" indent="-342900" algn="l" defTabSz="914400">
              <a:lnSpc>
                <a:spcPct val="100000"/>
              </a:lnSpc>
              <a:spcBef>
                <a:spcPts val="0"/>
              </a:spcBef>
              <a:spcAft>
                <a:spcPts val="0"/>
              </a:spcAft>
              <a:buClrTx/>
              <a:buSzTx/>
              <a:buFont typeface="Arial" pitchFamily="2" charset="0"/>
              <a:buChar char="•"/>
              <a:tabLst/>
              <a:defRPr lang="fr-fr" sz="3200" b="0" i="0" u="none" strike="noStrike" kern="1" spc="0" baseline="0">
                <a:solidFill>
                  <a:schemeClr val="tx1"/>
                </a:solidFill>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9HLS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Calcul</a:t>
            </a:r>
          </a:p>
        </p:txBody>
      </p:sp>
      <p:pic>
        <p:nvPicPr>
          <p:cNvPr id="3" name="Espace réservé du contenu 4"/>
          <p:cNvPicPr>
            <a:picLocks noGrp="1" noChangeArrowheads="1"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rXqqj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ph type="obj" idx="1"/>
          </p:nvPr>
        </p:nvPicPr>
        <p:blipFill>
          <a:blip xmlns:r="http://schemas.openxmlformats.org/officeDocument/2006/relationships" r:embed="rId2"/>
          <a:stretch>
            <a:fillRect/>
          </a:stretch>
        </p:blipFill>
        <p:spPr>
          <a:xfrm>
            <a:off x="784860" y="2661920"/>
            <a:ext cx="3383280" cy="2402205"/>
          </a:xfrm>
          <a:prstGeom prst="rect">
            <a:avLst/>
          </a:prstGeom>
          <a:noFill/>
          <a:ln w="12700" cap="flat" cmpd="sng" algn="ctr">
            <a:noFill/>
            <a:prstDash val="solid"/>
            <a:miter lim="800000"/>
            <a:headEnd type="none" w="med" len="med"/>
            <a:tailEnd type="none" w="med" len="med"/>
          </a:ln>
          <a:effectLst/>
        </p:spPr>
      </p:pic>
      <p:sp>
        <p:nvSpPr>
          <p:cNvPr id="4"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H/AD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4648200" y="1600200"/>
            <a:ext cx="4038600" cy="45262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90000"/>
              </a:lnSpc>
              <a:spcBef>
                <a:spcPts val="0"/>
              </a:spcBef>
              <a:spcAft>
                <a:spcPts val="0"/>
              </a:spcAft>
              <a:buClrTx/>
              <a:buSzTx/>
              <a:buFont typeface="Arial" pitchFamily="2" charset="0"/>
              <a:buChar char="•"/>
              <a:tabLst/>
              <a:defRPr lang="fr-fr" sz="2575" b="0" i="0" u="none" strike="noStrike" kern="1" spc="0" baseline="0">
                <a:solidFill>
                  <a:schemeClr val="tx1"/>
                </a:solidFill>
                <a:latin typeface="Calibri" pitchFamily="2" charset="0"/>
                <a:ea typeface="Calibri" pitchFamily="2" charset="0"/>
                <a:cs typeface="Calibri" pitchFamily="2" charset="0"/>
              </a:defRPr>
            </a:pPr>
            <a:r>
              <a:rPr lang="fr-fr" i="1"/>
              <a:t>-Ex de calcul offset pour un télescope imageur accueillant un secondaire de 70mm de diamètre et présentant un rapport F/D de 4 : 70mm </a:t>
            </a:r>
            <a:r>
              <a:rPr lang="fr-fr" b="1" i="1"/>
              <a:t>/</a:t>
            </a:r>
            <a:r>
              <a:t> </a:t>
            </a:r>
            <a:r>
              <a:rPr lang="fr-fr" i="1"/>
              <a:t>(4 x 4) = 4,5mm</a:t>
            </a:r>
            <a:r>
              <a:t>                                      </a:t>
            </a:r>
            <a:r>
              <a:rPr lang="fr-fr" b="1" i="1"/>
              <a:t>-</a:t>
            </a:r>
            <a:r>
              <a:t>Il suffit ensuite de déplacer le miroir secondaire de 4,5mm vers le coté opposé au PO à l'aide des vis D1 et D2</a:t>
            </a:r>
            <a:r>
              <a:rPr lang="fr-fr" i="1"/>
              <a:t>.</a:t>
            </a:r>
            <a:endParaRPr lang="fr-fr" i="1"/>
          </a:p>
          <a:p>
            <a:pPr marL="342900" marR="0" indent="-342900" algn="l" defTabSz="914400">
              <a:lnSpc>
                <a:spcPct val="90000"/>
              </a:lnSpc>
              <a:spcBef>
                <a:spcPts val="0"/>
              </a:spcBef>
              <a:spcAft>
                <a:spcPts val="0"/>
              </a:spcAft>
              <a:buClrTx/>
              <a:buSzTx/>
              <a:buFont typeface="Arial" pitchFamily="2" charset="0"/>
              <a:buChar char="•"/>
              <a:tabLst/>
              <a:defRPr lang="fr-fr" sz="2575" b="0" i="0" u="none" strike="noStrike" kern="1" spc="0" baseline="0">
                <a:solidFill>
                  <a:schemeClr val="tx1"/>
                </a:solidFill>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7778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Sources</a:t>
            </a: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971550" y="1124585"/>
            <a:ext cx="7715250" cy="500189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100000"/>
              </a:lnSpc>
              <a:spcBef>
                <a:spcPts val="0"/>
              </a:spcBef>
              <a:spcAft>
                <a:spcPts val="0"/>
              </a:spcAft>
              <a:buNone/>
              <a:tabLst/>
              <a:defRPr lang="fr-fr" sz="2800" b="0" i="0" u="none" strike="noStrike" kern="1" spc="0" baseline="0">
                <a:solidFill>
                  <a:schemeClr val="tx1"/>
                </a:solidFill>
                <a:latin typeface="Calibri" pitchFamily="2" charset="0"/>
                <a:ea typeface="Calibri" pitchFamily="2" charset="0"/>
                <a:cs typeface="Calibri" pitchFamily="2" charset="0"/>
              </a:defRPr>
            </a:pPr>
            <a:r>
              <a:t>	Arnaudom, Videotron, Luxorion, Jérome Saby, Leymury, Olof Carlin, Davoine, Guinamard, Christophe Pellier(SAN), Jason D(Cloudy Nights), Denis Lefranc, Thierry Legault, Denis Bergeron, Pierro-Astro, Stelvision, Carlo Rigo,														et humblement :                              </a:t>
            </a:r>
            <a:r>
              <a:rPr lang="fr-fr" i="1"/>
              <a:t>Juanastro du Village du Ciel (texte en Italique)</a:t>
            </a:r>
            <a:endParaRPr lang="fr-fr" i="1"/>
          </a:p>
          <a:p>
            <a:pPr marL="342900" marR="0" indent="-342900" algn="l" defTabSz="914400">
              <a:lnSpc>
                <a:spcPct val="100000"/>
              </a:lnSpc>
              <a:spcBef>
                <a:spcPts val="0"/>
              </a:spcBef>
              <a:spcAft>
                <a:spcPts val="0"/>
              </a:spcAft>
              <a:buNone/>
              <a:tabLst/>
              <a:defRPr lang="fr-fr" sz="2800" b="0" i="0" u="none" strike="noStrike" kern="1" spc="0" baseline="0">
                <a:solidFill>
                  <a:schemeClr val="tx1"/>
                </a:solidFill>
                <a:latin typeface="Calibri" pitchFamily="2" charset="0"/>
                <a:ea typeface="Calibri" pitchFamily="2" charset="0"/>
                <a:cs typeface="Calibri" pitchFamily="2" charset="0"/>
              </a:defRPr>
            </a:pPr>
            <a:r>
              <a:rPr lang="fr-fr" b="1">
                <a:solidFill>
                  <a:srgbClr val="00B050"/>
                </a:solidFill>
              </a:rPr>
              <a:t>	&lt; Le principal ennemi de la connaissance n'est pas l'ignorance, mais l'illusion de la connaissance &gt; 		Stephen Hawking</a:t>
            </a:r>
            <a:endParaRPr lang="fr-fr" b="1">
              <a:solidFill>
                <a:srgbClr val="00B050"/>
              </a:solidFill>
            </a:endParaRPr>
          </a:p>
          <a:p>
            <a:pPr marL="342900" marR="0" indent="-342900" algn="l" defTabSz="914400">
              <a:lnSpc>
                <a:spcPct val="100000"/>
              </a:lnSpc>
              <a:spcBef>
                <a:spcPts val="0"/>
              </a:spcBef>
              <a:spcAft>
                <a:spcPts val="0"/>
              </a:spcAft>
              <a:buClrTx/>
              <a:buSzTx/>
              <a:buFont typeface="Arial" pitchFamily="2" charset="0"/>
              <a:buChar char="•"/>
              <a:tabLst/>
              <a:defRPr lang="fr-fr" sz="2800" b="0" i="0" u="none" strike="noStrike" kern="1" spc="0" baseline="0">
                <a:solidFill>
                  <a:schemeClr val="tx1"/>
                </a:solidFill>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hBkps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Résultat</a:t>
            </a:r>
          </a:p>
        </p:txBody>
      </p:sp>
      <p:sp>
        <p:nvSpPr>
          <p:cNvPr id="3"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Tf/w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4648200" y="1600200"/>
            <a:ext cx="4038600" cy="45262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90000"/>
              </a:lnSpc>
              <a:spcBef>
                <a:spcPts val="0"/>
              </a:spcBef>
              <a:spcAft>
                <a:spcPts val="0"/>
              </a:spcAft>
              <a:buClrTx/>
              <a:buSzTx/>
              <a:buFont typeface="Arial" pitchFamily="2" charset="0"/>
              <a:buChar char="•"/>
              <a:tabLst/>
              <a:defRPr lang="fr-fr" sz="2575" b="0" i="0" u="none" strike="noStrike" kern="1" spc="0" baseline="0">
                <a:solidFill>
                  <a:schemeClr val="tx1"/>
                </a:solidFill>
                <a:latin typeface="Calibri" pitchFamily="2" charset="0"/>
                <a:ea typeface="Calibri" pitchFamily="2" charset="0"/>
                <a:cs typeface="Calibri" pitchFamily="2" charset="0"/>
              </a:defRPr>
            </a:pPr>
            <a:r>
              <a:rPr lang="fr-fr" i="1"/>
              <a:t>-Le centre optique sera donc légèrement décalé du centre géométrique ; et situé au centre du reflet de la croix du Cheshire.                              		                  ←Figure pour un F/D 5. 		                                       -L'offset est absent de la plupart des schémas de cet exposé.</a:t>
            </a:r>
            <a:endParaRPr lang="fr-fr" i="1"/>
          </a:p>
          <a:p>
            <a:pPr marL="342900" marR="0" indent="-342900" algn="l" defTabSz="914400">
              <a:lnSpc>
                <a:spcPct val="90000"/>
              </a:lnSpc>
              <a:spcBef>
                <a:spcPts val="0"/>
              </a:spcBef>
              <a:spcAft>
                <a:spcPts val="0"/>
              </a:spcAft>
              <a:buClrTx/>
              <a:buSzTx/>
              <a:buFont typeface="Arial" pitchFamily="2" charset="0"/>
              <a:buChar char="•"/>
              <a:tabLst/>
              <a:defRPr lang="fr-fr" sz="2575" b="0" i="0" u="none" strike="noStrike" kern="1" spc="0" baseline="0">
                <a:solidFill>
                  <a:schemeClr val="tx1"/>
                </a:solidFill>
                <a:latin typeface="Calibri" pitchFamily="2" charset="0"/>
                <a:ea typeface="Calibri" pitchFamily="2" charset="0"/>
                <a:cs typeface="Calibri" pitchFamily="2" charset="0"/>
              </a:defRPr>
            </a:pPr>
          </a:p>
        </p:txBody>
      </p:sp>
      <p:pic>
        <p:nvPicPr>
          <p:cNvPr id="4" name="Espace réservé du contenu 4"/>
          <p:cNvPicPr>
            <a:picLocks noGrp="1" noChangeArrowheads="1"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iaYy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ph type="obj" idx="1"/>
          </p:nvPr>
        </p:nvPicPr>
        <p:blipFill>
          <a:blip xmlns:r="http://schemas.openxmlformats.org/officeDocument/2006/relationships" r:embed="rId2"/>
          <a:stretch>
            <a:fillRect/>
          </a:stretch>
        </p:blipFill>
        <p:spPr>
          <a:xfrm>
            <a:off x="690245" y="2044065"/>
            <a:ext cx="3572510" cy="363791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48958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t>Les Outils de Collimation</a:t>
            </a:r>
            <a:endParaRPr lang="fr-fr" b="1" u="sng"/>
          </a:p>
        </p:txBody>
      </p:sp>
      <p:sp>
        <p:nvSpPr>
          <p:cNvPr id="3" name="Espace réservé du contenu 7"/>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2411730" y="1196975"/>
            <a:ext cx="6624955" cy="56610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1735" b="0" i="0" u="none" strike="noStrike" kern="1" spc="0" baseline="0">
                <a:solidFill>
                  <a:schemeClr val="tx1"/>
                </a:solidFill>
                <a:latin typeface="Calibri" pitchFamily="2" charset="0"/>
                <a:ea typeface="Calibri" pitchFamily="2" charset="0"/>
                <a:cs typeface="Calibri" pitchFamily="2" charset="0"/>
              </a:defRPr>
            </a:pPr>
            <a:r>
              <a:t>	-Le Cheshire ou le Collimateur Concentrique règlent le centrage des optiques et le Laser l'alignement, </a:t>
            </a:r>
            <a:r>
              <a:rPr lang="fr-fr" i="1"/>
              <a:t>pour arriver au même résultat (la collimation).               </a:t>
            </a:r>
            <a:r>
              <a:t>				                                                                                                  -</a:t>
            </a:r>
            <a:r>
              <a:rPr lang="fr-fr" i="1"/>
              <a:t>Le Laser</a:t>
            </a:r>
            <a:r>
              <a:t> est </a:t>
            </a:r>
            <a:r>
              <a:rPr lang="fr-fr" b="1"/>
              <a:t>redoutable de précision </a:t>
            </a:r>
            <a:r>
              <a:rPr lang="fr-fr" i="1"/>
              <a:t>quand il est lui-même </a:t>
            </a:r>
            <a:r>
              <a:rPr lang="fr-fr" b="1" i="1"/>
              <a:t>bien collimaté</a:t>
            </a:r>
            <a:r>
              <a:rPr lang="fr-fr" i="1"/>
              <a:t> et </a:t>
            </a:r>
            <a:r>
              <a:rPr lang="fr-fr" b="1" i="1"/>
              <a:t>bien calé</a:t>
            </a:r>
            <a:r>
              <a:rPr lang="fr-fr" i="1"/>
              <a:t> dans le réducteur.                                                          Il est surtout bien pratique pour collimater en pleine nuit ou régler le primaire sans l’aide d’une tierce personne, mais il ne permet pas le repositionnement du secondaire (3</a:t>
            </a:r>
            <a:r>
              <a:rPr lang="fr-fr" i="1" baseline="30000"/>
              <a:t>ème</a:t>
            </a:r>
            <a:r>
              <a:rPr lang="fr-fr" i="1"/>
              <a:t> chapitre)</a:t>
            </a:r>
            <a:r>
              <a:t>. 							                                   -</a:t>
            </a:r>
            <a:r>
              <a:rPr lang="fr-fr" i="1"/>
              <a:t>Le </a:t>
            </a:r>
            <a:r>
              <a:rPr lang="fr-fr" b="1" i="1"/>
              <a:t>Cheshire</a:t>
            </a:r>
            <a:r>
              <a:rPr lang="fr-fr" i="1"/>
              <a:t> peut tout faire et permet d‘atteindre une </a:t>
            </a:r>
            <a:r>
              <a:rPr lang="fr-fr" b="1"/>
              <a:t>très grande précision</a:t>
            </a:r>
            <a:r>
              <a:t> </a:t>
            </a:r>
            <a:r>
              <a:rPr lang="fr-fr" i="1"/>
              <a:t>sans les contraintes d’alignement du Laser</a:t>
            </a:r>
            <a:r>
              <a:t>.</a:t>
            </a:r>
            <a:r>
              <a:rPr lang="fr-fr" i="1"/>
              <a:t>                                                                                                  </a:t>
            </a:r>
            <a:r>
              <a:t>			                                                                                                                           					                                                       </a:t>
            </a:r>
            <a:r>
              <a:rPr lang="fr-fr" i="1"/>
              <a:t>-Le </a:t>
            </a:r>
            <a:r>
              <a:rPr lang="fr-fr" b="1" i="1"/>
              <a:t>Collimateur Concentrique</a:t>
            </a:r>
            <a:r>
              <a:rPr lang="fr-fr" i="1"/>
              <a:t> est redoutable de précision en ce qui concerne les pré-requis (3ème chapitre), mais il peut également tout faire.       </a:t>
            </a:r>
            <a:r>
              <a:t>        						-</a:t>
            </a:r>
            <a:r>
              <a:rPr lang="fr-fr" i="1"/>
              <a:t>Avec le seul </a:t>
            </a:r>
            <a:r>
              <a:rPr lang="fr-fr" b="1" i="1"/>
              <a:t>œilleton</a:t>
            </a:r>
            <a:r>
              <a:rPr lang="fr-fr" i="1"/>
              <a:t> vous pouvez tout faire, mais vu sa conception, il est un peu moins précis que le Cheshire le Laser ou le Concentrique. 			                                              					                                                         -Concernant la collimation du primaire, si le résultat obtenu avec un outil ne diffère pas trop de la vérification fine sur une étoile, c’est que l’outil est excellent</a:t>
            </a:r>
            <a:r>
              <a:t> !                                               				</a:t>
            </a:r>
          </a:p>
        </p:txBody>
      </p:sp>
      <p:pic>
        <p:nvPicPr>
          <p:cNvPr id="4" name="Picture 2" descr="C:\Users\Juan\Google Drive\Images Jean\Astronomie\Exposés Photos\Collimation mon résumé\Outils de collimation\Oeillet de collimation.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287020" y="3875405"/>
            <a:ext cx="1578610" cy="1263015"/>
          </a:xfrm>
          <a:prstGeom prst="rect">
            <a:avLst/>
          </a:prstGeom>
          <a:noFill/>
          <a:ln w="9525" cap="flat" cmpd="sng" algn="ctr">
            <a:noFill/>
            <a:prstDash val="solid"/>
            <a:miter lim="800000"/>
            <a:headEnd type="none" w="med" len="med"/>
            <a:tailEnd type="none" w="med" len="med"/>
          </a:ln>
          <a:effectLst/>
        </p:spPr>
      </p:pic>
      <p:pic>
        <p:nvPicPr>
          <p:cNvPr id="5" name="Picture 3" descr="C:\Users\Juan\Google Drive\Images Jean\Astronomie\Exposés Photos\Collimation mon résumé\Outils de collimation\Cheshire.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m9LE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448945" y="789305"/>
            <a:ext cx="1650365" cy="1650365"/>
          </a:xfrm>
          <a:prstGeom prst="rect">
            <a:avLst/>
          </a:prstGeom>
          <a:noFill/>
          <a:ln w="9525" cap="flat" cmpd="sng" algn="ctr">
            <a:noFill/>
            <a:prstDash val="solid"/>
            <a:miter lim="800000"/>
            <a:headEnd type="none" w="med" len="med"/>
            <a:tailEnd type="none" w="med" len="med"/>
          </a:ln>
          <a:effectLst/>
        </p:spPr>
      </p:pic>
      <p:pic>
        <p:nvPicPr>
          <p:cNvPr id="6" name="Image1" descr="C:\Users\Juan\Desktop\Collimateur Laser.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m9LE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4"/>
          <a:stretch>
            <a:fillRect/>
          </a:stretch>
        </p:blipFill>
        <p:spPr>
          <a:xfrm>
            <a:off x="169545" y="2511425"/>
            <a:ext cx="1983105" cy="1322070"/>
          </a:xfrm>
          <a:prstGeom prst="rect">
            <a:avLst/>
          </a:prstGeom>
          <a:noFill/>
          <a:ln w="9525" cap="flat" cmpd="sng" algn="ctr">
            <a:noFill/>
            <a:prstDash val="solid"/>
            <a:miter lim="800000"/>
            <a:headEnd type="none" w="med" len="med"/>
            <a:tailEnd type="none" w="med" len="med"/>
          </a:ln>
          <a:effectLst/>
        </p:spPr>
      </p:pic>
      <p:pic>
        <p:nvPicPr>
          <p:cNvPr id="7" name="Image2"/>
          <p:cNvPicPr>
            <a:extLst>
              <a:ext uri="smNativeData">
                <pr:smNativeData xmlns:pr="pr" val="SMDATA_12_s9ZLYxMAAAAlAAAAEQ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rvNjt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xmlns:r="http://schemas.openxmlformats.org/officeDocument/2006/relationships" r:embed="rId5"/>
          <a:stretch>
            <a:fillRect/>
          </a:stretch>
        </p:blipFill>
        <p:spPr>
          <a:xfrm>
            <a:off x="331470" y="5166360"/>
            <a:ext cx="1605915" cy="165036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8496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Sommaire</a:t>
            </a: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179705" y="1340485"/>
            <a:ext cx="8784590" cy="51130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90000"/>
              </a:lnSpc>
              <a:spcBef>
                <a:spcPts val="0"/>
              </a:spcBef>
              <a:spcAft>
                <a:spcPts val="0"/>
              </a:spcAft>
              <a:buNone/>
              <a:tabLst/>
              <a:defRPr lang="fr-fr" sz="2800" b="0" i="0" u="none" strike="noStrike" kern="1" spc="0" baseline="0">
                <a:solidFill>
                  <a:schemeClr val="tx1"/>
                </a:solidFill>
                <a:latin typeface="Calibri" pitchFamily="2" charset="0"/>
                <a:ea typeface="Calibri" pitchFamily="2" charset="0"/>
                <a:cs typeface="Calibri" pitchFamily="2" charset="0"/>
              </a:defRPr>
            </a:pPr>
            <a:r>
              <a:rPr lang="fr-fr" b="1"/>
              <a:t>	</a:t>
            </a:r>
            <a:r>
              <a:rPr lang="fr-fr" b="1">
                <a:solidFill>
                  <a:srgbClr val="0070C0"/>
                </a:solidFill>
              </a:rPr>
              <a:t>P6 : 1er Chapitre: Le Minimum Syndical en deux étapes	</a:t>
            </a:r>
            <a:r>
              <a:rPr lang="fr-fr" b="1">
                <a:solidFill>
                  <a:srgbClr val="60497A"/>
                </a:solidFill>
              </a:rPr>
              <a:t>P07  1</a:t>
            </a:r>
            <a:r>
              <a:rPr lang="fr-fr" b="1" baseline="30000">
                <a:solidFill>
                  <a:srgbClr val="60497A"/>
                </a:solidFill>
              </a:rPr>
              <a:t>ère</a:t>
            </a:r>
            <a:r>
              <a:rPr lang="fr-fr" b="1">
                <a:solidFill>
                  <a:srgbClr val="60497A"/>
                </a:solidFill>
              </a:rPr>
              <a:t> étape:  Orientez le Secondaire 			P11  2</a:t>
            </a:r>
            <a:r>
              <a:rPr lang="fr-fr" b="1" baseline="30000">
                <a:solidFill>
                  <a:srgbClr val="60497A"/>
                </a:solidFill>
              </a:rPr>
              <a:t>ème</a:t>
            </a:r>
            <a:r>
              <a:rPr lang="fr-fr" b="1">
                <a:solidFill>
                  <a:srgbClr val="60497A"/>
                </a:solidFill>
              </a:rPr>
              <a:t> étape: Orientez le Primaire 	                                                                 </a:t>
            </a:r>
            <a:r>
              <a:rPr lang="fr-fr" b="1">
                <a:solidFill>
                  <a:srgbClr val="0070C0"/>
                </a:solidFill>
              </a:rPr>
              <a:t>							                                    P15	 : 2</a:t>
            </a:r>
            <a:r>
              <a:rPr lang="fr-fr" b="1" baseline="30000">
                <a:solidFill>
                  <a:srgbClr val="0070C0"/>
                </a:solidFill>
              </a:rPr>
              <a:t>ème</a:t>
            </a:r>
            <a:r>
              <a:rPr lang="fr-fr" b="1">
                <a:solidFill>
                  <a:srgbClr val="0070C0"/>
                </a:solidFill>
              </a:rPr>
              <a:t> Chapitre : Contrôlez votre Primaire	 			sur une Étoile				                              							                               P17 : 3</a:t>
            </a:r>
            <a:r>
              <a:rPr lang="fr-fr" b="1" baseline="30000">
                <a:solidFill>
                  <a:srgbClr val="0070C0"/>
                </a:solidFill>
              </a:rPr>
              <a:t>ème</a:t>
            </a:r>
            <a:r>
              <a:rPr lang="fr-fr" b="1">
                <a:solidFill>
                  <a:srgbClr val="0070C0"/>
                </a:solidFill>
              </a:rPr>
              <a:t> chapitre : Les Pré-Requis					</a:t>
            </a:r>
            <a:r>
              <a:rPr lang="fr-fr" b="1"/>
              <a:t>P18  A) Repositionnez le Secondaire			P24  B) Orientez le Primaire de façon Rudimentaire	P27  C) L’Offset	 </a:t>
            </a:r>
            <a:r>
              <a:rPr lang="fr-fr" b="1">
                <a:solidFill>
                  <a:srgbClr val="0070C0"/>
                </a:solidFill>
              </a:rPr>
              <a:t>			                     							                                 </a:t>
            </a:r>
            <a:r>
              <a:rPr lang="fr-fr" b="1"/>
              <a:t>				</a:t>
            </a:r>
            <a:endParaRPr lang="fr-fr"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539750" y="274955"/>
            <a:ext cx="7920990" cy="15697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solidFill>
                  <a:srgbClr val="0070C0"/>
                </a:solidFill>
              </a:rPr>
              <a:t>1er Chapitre: Le Minimum Syndical en deux étapes</a:t>
            </a:r>
            <a:br>
              <a:rPr lang="fr-fr" b="1" u="sng">
                <a:solidFill>
                  <a:srgbClr val="0070C0"/>
                </a:solidFill>
              </a:rPr>
            </a:br>
            <a:endParaRPr lang="fr-fr" b="1" u="sng">
              <a:solidFill>
                <a:srgbClr val="0070C0"/>
              </a:solidFill>
            </a:endParaRPr>
          </a:p>
        </p:txBody>
      </p:sp>
      <p:sp>
        <p:nvSpPr>
          <p:cNvPr id="3" name="Espace réservé du contenu 2"/>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251460" y="1772920"/>
            <a:ext cx="8712835" cy="48247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240" b="0" i="0" u="none" strike="noStrike" kern="1" spc="0" baseline="0">
                <a:solidFill>
                  <a:schemeClr val="tx1"/>
                </a:solidFill>
                <a:latin typeface="Calibri" pitchFamily="2" charset="0"/>
                <a:ea typeface="Calibri" pitchFamily="2" charset="0"/>
                <a:cs typeface="Calibri" pitchFamily="2" charset="0"/>
              </a:defRPr>
            </a:pPr>
            <a:r>
              <a:t>	-</a:t>
            </a:r>
            <a:r>
              <a:rPr lang="fr-fr" i="1"/>
              <a:t>De nombreux astronomes amateurs se contentent  des deux étapes qui suivent. 			                                                                                           								                                     -Sachant que la turbulence atmosphérique ou la pollution lumineuse viennent souvent contrecarrer des ambitions supérieures</a:t>
            </a:r>
            <a:r>
              <a:t>.			                                                                               		                                 -Si le télescope est très dé-collimaté au départ</a:t>
            </a:r>
            <a:r>
              <a:rPr lang="fr-fr" i="1"/>
              <a:t> (typiquement quand vous le faites pour la 1</a:t>
            </a:r>
            <a:r>
              <a:rPr lang="fr-fr" i="1" baseline="30000"/>
              <a:t>ère</a:t>
            </a:r>
            <a:r>
              <a:rPr lang="fr-fr" i="1"/>
              <a:t> fois)</a:t>
            </a:r>
            <a:r>
              <a:t>, après l'étape 2 concernant le primaire,                   il arrive fréquemment qu'il faille retourner à l'étape 1 pour re-régler le secondaire, puis revenir à l'étape 2;  les réglages du secondaire et du primaire se répercutant l'un sur l'autre. 					                   		                             		 							                          		</a:t>
            </a:r>
            <a:r>
              <a:rPr lang="fr-fr" b="1">
                <a:solidFill>
                  <a:srgbClr val="00B050"/>
                </a:solidFill>
              </a:rPr>
              <a:t>Avant de s'agrandir au-dehors, il faut s'affermir au-dedans                          			           Victor Hugo </a:t>
            </a:r>
            <a: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3960" b="0" i="0" u="none" strike="noStrike" kern="1" spc="0" baseline="0">
                <a:solidFill>
                  <a:schemeClr val="tx1"/>
                </a:solidFill>
                <a:latin typeface="Calibri" pitchFamily="2" charset="0"/>
                <a:ea typeface="Calibri" pitchFamily="2" charset="0"/>
                <a:cs typeface="Calibri" pitchFamily="2" charset="0"/>
              </a:defRPr>
            </a:pPr>
            <a:r>
              <a:rPr lang="fr-fr" b="1" u="sng">
                <a:solidFill>
                  <a:srgbClr val="60497A"/>
                </a:solidFill>
              </a:rPr>
              <a:t>1Ère étape : Orientez le Secondaire</a:t>
            </a:r>
            <a:br>
              <a:rPr lang="fr-fr" b="1" u="sng">
                <a:solidFill>
                  <a:srgbClr val="60497A"/>
                </a:solidFill>
              </a:rPr>
            </a:br>
            <a:endParaRPr lang="fr-fr" b="1" u="sng">
              <a:solidFill>
                <a:srgbClr val="60497A"/>
              </a:solidFill>
            </a:endParaRPr>
          </a:p>
        </p:txBody>
      </p:sp>
      <p:sp>
        <p:nvSpPr>
          <p:cNvPr id="3" name="Espace réservé du contenu 7"/>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57200" y="1600200"/>
            <a:ext cx="4038600" cy="190055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90000"/>
              </a:lnSpc>
              <a:spcBef>
                <a:spcPts val="0"/>
              </a:spcBef>
              <a:spcAft>
                <a:spcPts val="0"/>
              </a:spcAft>
              <a:buNone/>
              <a:tabLst/>
              <a:defRPr lang="fr-fr" sz="2575" b="0" i="0" u="none" strike="noStrike" kern="1" spc="0" baseline="0">
                <a:solidFill>
                  <a:schemeClr val="tx1"/>
                </a:solidFill>
                <a:latin typeface="Calibri" pitchFamily="2" charset="0"/>
                <a:ea typeface="Calibri" pitchFamily="2" charset="0"/>
                <a:cs typeface="Calibri" pitchFamily="2" charset="0"/>
              </a:defRPr>
            </a:pPr>
            <a:r>
              <a:rPr lang="fr-fr" b="1"/>
              <a:t>	Objectif:                                Cette 1ère étape consiste  à aligner le miroir Secondaire sur le miroir Primaire</a:t>
            </a:r>
            <a:endParaRPr lang="fr-fr" b="1"/>
          </a:p>
          <a:p>
            <a:pPr marL="342900" marR="0" indent="-342900" algn="l" defTabSz="914400">
              <a:lnSpc>
                <a:spcPct val="90000"/>
              </a:lnSpc>
              <a:spcBef>
                <a:spcPts val="0"/>
              </a:spcBef>
              <a:spcAft>
                <a:spcPts val="0"/>
              </a:spcAft>
              <a:buClrTx/>
              <a:buSzTx/>
              <a:buFont typeface="Arial" pitchFamily="2" charset="0"/>
              <a:buChar char="•"/>
              <a:tabLst/>
              <a:defRPr lang="fr-fr" sz="2575" b="0" i="0" u="none" strike="noStrike" kern="1" spc="0" baseline="0">
                <a:solidFill>
                  <a:schemeClr val="tx1"/>
                </a:solidFill>
                <a:latin typeface="Calibri" pitchFamily="2" charset="0"/>
                <a:ea typeface="Calibri" pitchFamily="2" charset="0"/>
                <a:cs typeface="Calibri" pitchFamily="2" charset="0"/>
              </a:defRPr>
            </a:pPr>
          </a:p>
        </p:txBody>
      </p:sp>
      <p:sp>
        <p:nvSpPr>
          <p:cNvPr id="4" name="Espace réservé du contenu 11"/>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4500245" y="1600200"/>
            <a:ext cx="4186555" cy="1828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90000"/>
              </a:lnSpc>
              <a:spcBef>
                <a:spcPts val="0"/>
              </a:spcBef>
              <a:spcAft>
                <a:spcPts val="0"/>
              </a:spcAft>
              <a:buNone/>
              <a:tabLst/>
              <a:defRPr lang="fr-fr" sz="2575" b="0" i="0" u="none" strike="noStrike" kern="1" spc="0" baseline="0">
                <a:solidFill>
                  <a:schemeClr val="tx1"/>
                </a:solidFill>
                <a:latin typeface="Calibri" pitchFamily="2" charset="0"/>
                <a:ea typeface="Calibri" pitchFamily="2" charset="0"/>
                <a:cs typeface="Calibri" pitchFamily="2" charset="0"/>
              </a:defRPr>
            </a:pPr>
            <a:r>
              <a:t>	</a:t>
            </a:r>
            <a:r>
              <a:rPr lang="fr-fr" i="1"/>
              <a:t>Peut se réaliser avec :                       -un œilleton de collimation                  -</a:t>
            </a:r>
            <a:r>
              <a:rPr lang="fr-fr" b="1" i="1"/>
              <a:t>un Cheshire</a:t>
            </a:r>
            <a:r>
              <a:rPr lang="fr-fr" i="1"/>
              <a:t>	                                         -un collimateur laser              -un collim concentrique</a:t>
            </a:r>
            <a:endParaRPr lang="fr-fr" i="1"/>
          </a:p>
        </p:txBody>
      </p:sp>
      <p:pic>
        <p:nvPicPr>
          <p:cNvPr id="5" name="Picture 2" descr="C:\Users\Juan\Google Drive\Images Jean\Astronomie\Exposés Photos\Collimation mon Powerpoint\Sec décentré du PO &amp; Refl Prim décentré du sec.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2915920" y="3573145"/>
            <a:ext cx="3024505" cy="312547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MAZQ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Y a-t-il un Pilote dans l’Avion ?</a:t>
            </a:r>
          </a:p>
        </p:txBody>
      </p:sp>
      <p:sp>
        <p:nvSpPr>
          <p:cNvPr id="3" name="Espace réservé du contenu 3"/>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P/AAI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4283710" y="1412875"/>
            <a:ext cx="4403090" cy="460819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90000"/>
              </a:lnSpc>
              <a:spcBef>
                <a:spcPts val="0"/>
              </a:spcBef>
              <a:spcAft>
                <a:spcPts val="0"/>
              </a:spcAft>
              <a:buNone/>
              <a:tabLst/>
              <a:defRPr lang="fr-fr" sz="2575" b="0" i="0" u="none" strike="noStrike" kern="1" spc="0" baseline="0">
                <a:solidFill>
                  <a:schemeClr val="tx1"/>
                </a:solidFill>
                <a:latin typeface="Calibri" pitchFamily="2" charset="0"/>
                <a:ea typeface="Calibri" pitchFamily="2" charset="0"/>
                <a:cs typeface="Calibri" pitchFamily="2" charset="0"/>
              </a:defRPr>
            </a:pPr>
            <a:r>
              <a:t>	-A travers le foyer du PO, on remarque que le reflet du primaire est décentré, c’est parce que le secondaire est mal orienté.		                                      		                                        6→ Reflet du Primaire        10→ Bord du secondaire                          			                             -</a:t>
            </a:r>
            <a:r>
              <a:rPr lang="fr-fr" i="1"/>
              <a:t>Les termes "</a:t>
            </a:r>
            <a:r>
              <a:rPr lang="fr-fr" b="1" i="1"/>
              <a:t>assiette et inclinaison</a:t>
            </a:r>
            <a:r>
              <a:rPr lang="fr-fr" i="1"/>
              <a:t>" seraient peut-être plus appropriés ! </a:t>
            </a:r>
            <a:endParaRPr lang="fr-fr" i="1"/>
          </a:p>
          <a:p>
            <a:pPr marL="342900" marR="0" indent="-342900" algn="l" defTabSz="914400">
              <a:lnSpc>
                <a:spcPct val="90000"/>
              </a:lnSpc>
              <a:spcBef>
                <a:spcPts val="0"/>
              </a:spcBef>
              <a:spcAft>
                <a:spcPts val="0"/>
              </a:spcAft>
              <a:buClrTx/>
              <a:buSzTx/>
              <a:buFont typeface="Arial" pitchFamily="2" charset="0"/>
              <a:buChar char="•"/>
              <a:tabLst/>
              <a:defRPr lang="fr-fr" sz="2575" b="0" i="0" u="none" strike="noStrike" kern="1" spc="0" baseline="0">
                <a:solidFill>
                  <a:schemeClr val="tx1"/>
                </a:solidFill>
                <a:latin typeface="Calibri" pitchFamily="2" charset="0"/>
                <a:ea typeface="Calibri" pitchFamily="2" charset="0"/>
                <a:cs typeface="Calibri" pitchFamily="2" charset="0"/>
              </a:defRPr>
            </a:pPr>
          </a:p>
        </p:txBody>
      </p:sp>
      <p:pic>
        <p:nvPicPr>
          <p:cNvPr id="4" name="Picture 2" descr="C:\Users\Juan\Google Drive\Images Jean\Astronomie\Exposés Photos\Collimation mon Powerpoint\Orientez secondaire\primaire_secondaire_deregle_OK__.jp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KTDun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179705" y="1844675"/>
            <a:ext cx="3672205" cy="367284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5"/>
          <p:cNvSpPr>
            <a:spLocks noGrp="1" noChangeArrowheads="1"/>
            <a:extLst>
              <a:ext uri="smNativeData">
                <pr:smNativeData xmlns:pr="pr" val="SMDATA_11_s9ZLY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xjGF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title"/>
          </p:nvPr>
        </p:nvSpPr>
        <p:spPr>
          <a:xfrm>
            <a:off x="457200" y="274955"/>
            <a:ext cx="8229600" cy="7778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fr-fr" sz="4400" b="0" i="0" u="none" strike="noStrike" kern="1" spc="0" baseline="0">
                <a:solidFill>
                  <a:schemeClr val="tx1"/>
                </a:solidFill>
                <a:latin typeface="Calibri" pitchFamily="2" charset="0"/>
                <a:ea typeface="Calibri" pitchFamily="2" charset="0"/>
                <a:cs typeface="Calibri" pitchFamily="2" charset="0"/>
              </a:defRPr>
            </a:pPr>
            <a:r>
              <a:t>Procédure</a:t>
            </a:r>
          </a:p>
        </p:txBody>
      </p:sp>
      <p:sp>
        <p:nvSpPr>
          <p:cNvPr id="3" name="Espace réservé du contenu 17"/>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g9dv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1"/>
          </p:nvPr>
        </p:nvSpPr>
        <p:spPr>
          <a:xfrm>
            <a:off x="4211955" y="1196975"/>
            <a:ext cx="4248785" cy="554418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155" b="0" i="0" u="none" strike="noStrike" kern="1" spc="0" baseline="0">
                <a:solidFill>
                  <a:schemeClr val="tx1"/>
                </a:solidFill>
                <a:latin typeface="Calibri" pitchFamily="2" charset="0"/>
                <a:ea typeface="Calibri" pitchFamily="2" charset="0"/>
                <a:cs typeface="Calibri" pitchFamily="2" charset="0"/>
              </a:defRPr>
            </a:pPr>
            <a:r>
              <a:t>	-Desserrez alternativement l’une des trois vis C de réglage d'orientation du secondaire tout en serrant les deux autres.</a:t>
            </a:r>
          </a:p>
          <a:p>
            <a:pPr marL="342900" marR="0" indent="-342900" algn="l" defTabSz="914400">
              <a:lnSpc>
                <a:spcPct val="80000"/>
              </a:lnSpc>
              <a:spcBef>
                <a:spcPts val="0"/>
              </a:spcBef>
              <a:spcAft>
                <a:spcPts val="0"/>
              </a:spcAft>
              <a:buNone/>
              <a:tabLst/>
              <a:defRPr lang="fr-fr" sz="2155" b="0" i="0" u="none" strike="noStrike" kern="1" spc="0" baseline="0">
                <a:solidFill>
                  <a:schemeClr val="tx1"/>
                </a:solidFill>
                <a:latin typeface="Calibri" pitchFamily="2" charset="0"/>
                <a:ea typeface="Calibri" pitchFamily="2" charset="0"/>
                <a:cs typeface="Calibri" pitchFamily="2" charset="0"/>
              </a:defRPr>
            </a:pPr>
            <a:r>
              <a:t>	 		                                            -</a:t>
            </a:r>
            <a:r>
              <a:rPr lang="fr-fr" i="1"/>
              <a:t>il faut alors </a:t>
            </a:r>
            <a:r>
              <a:rPr lang="fr-fr" b="1" i="1"/>
              <a:t>pousser le reflet de l‘Œillet du primaire</a:t>
            </a:r>
            <a:r>
              <a:rPr lang="fr-fr" i="1"/>
              <a:t> </a:t>
            </a:r>
            <a:r>
              <a:rPr lang="fr-fr" b="1" i="1"/>
              <a:t>vers le centre de la croix floue du Cheshire</a:t>
            </a:r>
            <a:r>
              <a:rPr lang="fr-fr" i="1"/>
              <a:t>. </a:t>
            </a:r>
            <a:r>
              <a:t>			                            	                                                              -Si le miroir est trop loin de la bonne position, il est parfois plus facile de desserrer les trois vis, et de positionner le miroir à la main. 			            		                                   -</a:t>
            </a:r>
            <a:r>
              <a:rPr lang="fr-fr" i="1"/>
              <a:t>Ne resserrer pas trop fortement ces vis sous peine d’abimer la surface du support qui les reçoit  en appui</a:t>
            </a:r>
            <a:endParaRPr lang="fr-fr" i="1"/>
          </a:p>
        </p:txBody>
      </p:sp>
      <p:sp>
        <p:nvSpPr>
          <p:cNvPr id="4" name="Espace réservé du contenu 4"/>
          <p:cNvSpPr>
            <a:spLocks noGrp="1" noChangeArrowheads="1"/>
            <a:extLst>
              <a:ext uri="smNativeData">
                <pr:smNativeData xmlns:pr="pr" val="SMDATA_11_s9ZLY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AgIC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body" idx="2"/>
          </p:nvPr>
        </p:nvSpPr>
        <p:spPr>
          <a:xfrm>
            <a:off x="611505" y="1557020"/>
            <a:ext cx="3600450" cy="456946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342900" marR="0" indent="-342900" algn="l" defTabSz="914400">
              <a:lnSpc>
                <a:spcPct val="80000"/>
              </a:lnSpc>
              <a:spcBef>
                <a:spcPts val="0"/>
              </a:spcBef>
              <a:spcAft>
                <a:spcPts val="0"/>
              </a:spcAft>
              <a:buNone/>
              <a:tabLst/>
              <a:defRPr lang="fr-fr" sz="2155" b="0" i="0" u="none" strike="noStrike" kern="1" spc="0" baseline="0">
                <a:solidFill>
                  <a:schemeClr val="tx1"/>
                </a:solidFill>
                <a:latin typeface="Calibri" pitchFamily="2" charset="0"/>
                <a:ea typeface="Calibri" pitchFamily="2" charset="0"/>
                <a:cs typeface="Calibri" pitchFamily="2" charset="0"/>
              </a:defRPr>
            </a:pPr>
            <a:r>
              <a:t>	</a:t>
            </a:r>
          </a:p>
        </p:txBody>
      </p:sp>
      <p:pic>
        <p:nvPicPr>
          <p:cNvPr id="5" name="Picture 7" descr="C:\Users\Juan\Google Drive\Images Jean\Astronomie\Exposés Photos\Collimation mon résumé\Ajustements PO.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2"/>
          <a:stretch>
            <a:fillRect/>
          </a:stretch>
        </p:blipFill>
        <p:spPr>
          <a:xfrm>
            <a:off x="755650" y="1268730"/>
            <a:ext cx="3384550" cy="2400935"/>
          </a:xfrm>
          <a:prstGeom prst="rect">
            <a:avLst/>
          </a:prstGeom>
          <a:noFill/>
          <a:ln w="9525" cap="flat" cmpd="sng" algn="ctr">
            <a:noFill/>
            <a:prstDash val="solid"/>
            <a:miter lim="800000"/>
            <a:headEnd type="none" w="med" len="med"/>
            <a:tailEnd type="none" w="med" len="med"/>
          </a:ln>
          <a:effectLst/>
        </p:spPr>
      </p:pic>
      <p:pic>
        <p:nvPicPr>
          <p:cNvPr id="6" name="Picture 2" descr="C:\Users\Juan\Desktop\Orientation du secondaire.png"/>
          <p:cNvPicPr>
            <a:picLocks noChangeAspect="1"/>
            <a:extLst>
              <a:ext uri="smNativeData">
                <pr:smNativeData xmlns:pr="pr" val="SMDATA_12_s9ZLY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B/f38A7uzhA8zMzADAwP8Af39/AAAAAAAAAAAAAAAAAP///wAAAAAA"/>
              </a:ext>
            </a:extLst>
          </p:cNvPicPr>
          <p:nvPr/>
        </p:nvPicPr>
        <p:blipFill>
          <a:blip xmlns:r="http://schemas.openxmlformats.org/officeDocument/2006/relationships" r:embed="rId3"/>
          <a:stretch>
            <a:fillRect/>
          </a:stretch>
        </p:blipFill>
        <p:spPr>
          <a:xfrm>
            <a:off x="971550" y="3789045"/>
            <a:ext cx="2952115" cy="283019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EEECE1"/>
        </a:dk2>
        <a:lt2>
          <a:srgbClr val="1F497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EEECE1"/>
        </a:dk2>
        <a:lt2>
          <a:srgbClr val="1F497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Collimation d'un Newton </dc:title>
  <dc:subject/>
  <dc:creator>Juanastro</dc:creator>
  <cp:keywords/>
  <dc:description/>
  <cp:lastModifiedBy>Jean</cp:lastModifiedBy>
  <cp:revision>0</cp:revision>
  <dcterms:created xsi:type="dcterms:W3CDTF">2019-01-24T17:51:42Z</dcterms:created>
  <dcterms:modified xsi:type="dcterms:W3CDTF">2022-10-16T11:02:27Z</dcterms:modified>
</cp:coreProperties>
</file>